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9" r:id="rId3"/>
    <p:sldId id="258" r:id="rId4"/>
    <p:sldId id="260" r:id="rId5"/>
    <p:sldId id="263" r:id="rId6"/>
    <p:sldId id="265" r:id="rId7"/>
    <p:sldId id="266" r:id="rId8"/>
    <p:sldId id="273" r:id="rId9"/>
    <p:sldId id="272" r:id="rId10"/>
    <p:sldId id="271" r:id="rId11"/>
    <p:sldId id="267" r:id="rId12"/>
    <p:sldId id="269" r:id="rId13"/>
    <p:sldId id="261" r:id="rId14"/>
    <p:sldId id="275"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317"/>
    <a:srgbClr val="1E19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48983-33BE-4324-BCDC-F05E184F403E}" v="2884" dt="2021-07-27T18:11:47.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38" autoAdjust="0"/>
  </p:normalViewPr>
  <p:slideViewPr>
    <p:cSldViewPr snapToGrid="0">
      <p:cViewPr varScale="1">
        <p:scale>
          <a:sx n="62" d="100"/>
          <a:sy n="62" d="100"/>
        </p:scale>
        <p:origin x="960"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yer, Steven M Capt USAF USAFA DF/DFEC" userId="9a32c7c1-b9b1-4a6f-ac1b-8d2b15edec47" providerId="ADAL" clId="{F9D48983-33BE-4324-BCDC-F05E184F403E}"/>
    <pc:docChg chg="custSel addSld delSld modSld">
      <pc:chgData name="Beyer, Steven M Capt USAF USAFA DF/DFEC" userId="9a32c7c1-b9b1-4a6f-ac1b-8d2b15edec47" providerId="ADAL" clId="{F9D48983-33BE-4324-BCDC-F05E184F403E}" dt="2021-07-27T18:11:47.448" v="2883" actId="20577"/>
      <pc:docMkLst>
        <pc:docMk/>
      </pc:docMkLst>
      <pc:sldChg chg="modSp modNotesTx">
        <pc:chgData name="Beyer, Steven M Capt USAF USAFA DF/DFEC" userId="9a32c7c1-b9b1-4a6f-ac1b-8d2b15edec47" providerId="ADAL" clId="{F9D48983-33BE-4324-BCDC-F05E184F403E}" dt="2021-07-27T18:11:47.448" v="2883" actId="20577"/>
        <pc:sldMkLst>
          <pc:docMk/>
          <pc:sldMk cId="3525005737" sldId="258"/>
        </pc:sldMkLst>
        <pc:graphicFrameChg chg="mod">
          <ac:chgData name="Beyer, Steven M Capt USAF USAFA DF/DFEC" userId="9a32c7c1-b9b1-4a6f-ac1b-8d2b15edec47" providerId="ADAL" clId="{F9D48983-33BE-4324-BCDC-F05E184F403E}" dt="2021-07-27T17:58:44.778" v="484"/>
          <ac:graphicFrameMkLst>
            <pc:docMk/>
            <pc:sldMk cId="3525005737" sldId="258"/>
            <ac:graphicFrameMk id="4" creationId="{00000000-0000-0000-0000-000000000000}"/>
          </ac:graphicFrameMkLst>
        </pc:graphicFrameChg>
      </pc:sldChg>
      <pc:sldChg chg="modNotesTx">
        <pc:chgData name="Beyer, Steven M Capt USAF USAFA DF/DFEC" userId="9a32c7c1-b9b1-4a6f-ac1b-8d2b15edec47" providerId="ADAL" clId="{F9D48983-33BE-4324-BCDC-F05E184F403E}" dt="2021-07-27T17:58:20.753" v="463" actId="20577"/>
        <pc:sldMkLst>
          <pc:docMk/>
          <pc:sldMk cId="2707617107" sldId="259"/>
        </pc:sldMkLst>
      </pc:sldChg>
      <pc:sldChg chg="modNotesTx">
        <pc:chgData name="Beyer, Steven M Capt USAF USAFA DF/DFEC" userId="9a32c7c1-b9b1-4a6f-ac1b-8d2b15edec47" providerId="ADAL" clId="{F9D48983-33BE-4324-BCDC-F05E184F403E}" dt="2021-07-27T18:06:08.593" v="1815" actId="20577"/>
        <pc:sldMkLst>
          <pc:docMk/>
          <pc:sldMk cId="2798890662" sldId="261"/>
        </pc:sldMkLst>
      </pc:sldChg>
      <pc:sldChg chg="addSp modSp mod">
        <pc:chgData name="Beyer, Steven M Capt USAF USAFA DF/DFEC" userId="9a32c7c1-b9b1-4a6f-ac1b-8d2b15edec47" providerId="ADAL" clId="{F9D48983-33BE-4324-BCDC-F05E184F403E}" dt="2021-07-26T23:41:30.037" v="108" actId="1037"/>
        <pc:sldMkLst>
          <pc:docMk/>
          <pc:sldMk cId="567054057" sldId="264"/>
        </pc:sldMkLst>
        <pc:spChg chg="mod">
          <ac:chgData name="Beyer, Steven M Capt USAF USAFA DF/DFEC" userId="9a32c7c1-b9b1-4a6f-ac1b-8d2b15edec47" providerId="ADAL" clId="{F9D48983-33BE-4324-BCDC-F05E184F403E}" dt="2021-07-26T23:41:22.954" v="65" actId="552"/>
          <ac:spMkLst>
            <pc:docMk/>
            <pc:sldMk cId="567054057" sldId="264"/>
            <ac:spMk id="2" creationId="{01B7B37E-A6FE-4618-B5F5-743DC43FF1F8}"/>
          </ac:spMkLst>
        </pc:spChg>
        <pc:spChg chg="add mod">
          <ac:chgData name="Beyer, Steven M Capt USAF USAFA DF/DFEC" userId="9a32c7c1-b9b1-4a6f-ac1b-8d2b15edec47" providerId="ADAL" clId="{F9D48983-33BE-4324-BCDC-F05E184F403E}" dt="2021-07-26T23:41:30.037" v="108" actId="1037"/>
          <ac:spMkLst>
            <pc:docMk/>
            <pc:sldMk cId="567054057" sldId="264"/>
            <ac:spMk id="3" creationId="{EF697578-97EA-4E14-8E42-10BD04A54D07}"/>
          </ac:spMkLst>
        </pc:spChg>
        <pc:picChg chg="mod">
          <ac:chgData name="Beyer, Steven M Capt USAF USAFA DF/DFEC" userId="9a32c7c1-b9b1-4a6f-ac1b-8d2b15edec47" providerId="ADAL" clId="{F9D48983-33BE-4324-BCDC-F05E184F403E}" dt="2021-07-26T23:38:59.678" v="44" actId="1076"/>
          <ac:picMkLst>
            <pc:docMk/>
            <pc:sldMk cId="567054057" sldId="264"/>
            <ac:picMk id="4" creationId="{314502E4-7D0F-4335-9DFF-351327AC2B45}"/>
          </ac:picMkLst>
        </pc:picChg>
        <pc:picChg chg="add mod">
          <ac:chgData name="Beyer, Steven M Capt USAF USAFA DF/DFEC" userId="9a32c7c1-b9b1-4a6f-ac1b-8d2b15edec47" providerId="ADAL" clId="{F9D48983-33BE-4324-BCDC-F05E184F403E}" dt="2021-07-26T23:41:22.954" v="65" actId="552"/>
          <ac:picMkLst>
            <pc:docMk/>
            <pc:sldMk cId="567054057" sldId="264"/>
            <ac:picMk id="5" creationId="{0CDF4DD9-28F2-4600-932D-47E7E2D1A1EC}"/>
          </ac:picMkLst>
        </pc:picChg>
        <pc:picChg chg="mod">
          <ac:chgData name="Beyer, Steven M Capt USAF USAFA DF/DFEC" userId="9a32c7c1-b9b1-4a6f-ac1b-8d2b15edec47" providerId="ADAL" clId="{F9D48983-33BE-4324-BCDC-F05E184F403E}" dt="2021-07-26T23:39:00.976" v="45" actId="1076"/>
          <ac:picMkLst>
            <pc:docMk/>
            <pc:sldMk cId="567054057" sldId="264"/>
            <ac:picMk id="1026" creationId="{F19AFA8B-F219-413C-AF40-A2E723243704}"/>
          </ac:picMkLst>
        </pc:picChg>
      </pc:sldChg>
      <pc:sldChg chg="modSp mod">
        <pc:chgData name="Beyer, Steven M Capt USAF USAFA DF/DFEC" userId="9a32c7c1-b9b1-4a6f-ac1b-8d2b15edec47" providerId="ADAL" clId="{F9D48983-33BE-4324-BCDC-F05E184F403E}" dt="2021-07-26T23:35:46.113" v="37" actId="20577"/>
        <pc:sldMkLst>
          <pc:docMk/>
          <pc:sldMk cId="619453452" sldId="267"/>
        </pc:sldMkLst>
        <pc:spChg chg="mod">
          <ac:chgData name="Beyer, Steven M Capt USAF USAFA DF/DFEC" userId="9a32c7c1-b9b1-4a6f-ac1b-8d2b15edec47" providerId="ADAL" clId="{F9D48983-33BE-4324-BCDC-F05E184F403E}" dt="2021-07-26T23:35:46.113" v="37" actId="20577"/>
          <ac:spMkLst>
            <pc:docMk/>
            <pc:sldMk cId="619453452" sldId="267"/>
            <ac:spMk id="2" creationId="{D668B321-285B-44A5-820D-22828FD5BB44}"/>
          </ac:spMkLst>
        </pc:spChg>
      </pc:sldChg>
      <pc:sldChg chg="delSp add del mod">
        <pc:chgData name="Beyer, Steven M Capt USAF USAFA DF/DFEC" userId="9a32c7c1-b9b1-4a6f-ac1b-8d2b15edec47" providerId="ADAL" clId="{F9D48983-33BE-4324-BCDC-F05E184F403E}" dt="2021-07-26T23:35:48.229" v="38" actId="47"/>
        <pc:sldMkLst>
          <pc:docMk/>
          <pc:sldMk cId="196674965" sldId="268"/>
        </pc:sldMkLst>
        <pc:picChg chg="del">
          <ac:chgData name="Beyer, Steven M Capt USAF USAFA DF/DFEC" userId="9a32c7c1-b9b1-4a6f-ac1b-8d2b15edec47" providerId="ADAL" clId="{F9D48983-33BE-4324-BCDC-F05E184F403E}" dt="2021-07-26T23:34:28.750" v="1" actId="478"/>
          <ac:picMkLst>
            <pc:docMk/>
            <pc:sldMk cId="196674965" sldId="268"/>
            <ac:picMk id="5" creationId="{880EBF46-2094-46D9-AE31-E4C20DCFF6F0}"/>
          </ac:picMkLst>
        </pc:picChg>
      </pc:sldChg>
      <pc:sldChg chg="addSp delSp modSp new mod modAnim">
        <pc:chgData name="Beyer, Steven M Capt USAF USAFA DF/DFEC" userId="9a32c7c1-b9b1-4a6f-ac1b-8d2b15edec47" providerId="ADAL" clId="{F9D48983-33BE-4324-BCDC-F05E184F403E}" dt="2021-07-26T23:36:05.837" v="43" actId="12788"/>
        <pc:sldMkLst>
          <pc:docMk/>
          <pc:sldMk cId="931827936" sldId="269"/>
        </pc:sldMkLst>
        <pc:spChg chg="mod">
          <ac:chgData name="Beyer, Steven M Capt USAF USAFA DF/DFEC" userId="9a32c7c1-b9b1-4a6f-ac1b-8d2b15edec47" providerId="ADAL" clId="{F9D48983-33BE-4324-BCDC-F05E184F403E}" dt="2021-07-26T23:35:42.381" v="24" actId="20577"/>
          <ac:spMkLst>
            <pc:docMk/>
            <pc:sldMk cId="931827936" sldId="269"/>
            <ac:spMk id="2" creationId="{D48EADC1-DD1E-44BD-8D26-6B7121B80419}"/>
          </ac:spMkLst>
        </pc:spChg>
        <pc:spChg chg="del">
          <ac:chgData name="Beyer, Steven M Capt USAF USAFA DF/DFEC" userId="9a32c7c1-b9b1-4a6f-ac1b-8d2b15edec47" providerId="ADAL" clId="{F9D48983-33BE-4324-BCDC-F05E184F403E}" dt="2021-07-26T23:35:30.622" v="3"/>
          <ac:spMkLst>
            <pc:docMk/>
            <pc:sldMk cId="931827936" sldId="269"/>
            <ac:spMk id="3" creationId="{EA9FB95C-88FA-40F5-B6FD-A55BB456900C}"/>
          </ac:spMkLst>
        </pc:spChg>
        <pc:picChg chg="add mod">
          <ac:chgData name="Beyer, Steven M Capt USAF USAFA DF/DFEC" userId="9a32c7c1-b9b1-4a6f-ac1b-8d2b15edec47" providerId="ADAL" clId="{F9D48983-33BE-4324-BCDC-F05E184F403E}" dt="2021-07-26T23:36:05.837" v="43" actId="12788"/>
          <ac:picMkLst>
            <pc:docMk/>
            <pc:sldMk cId="931827936" sldId="269"/>
            <ac:picMk id="4" creationId="{76CC20B2-BE93-4403-A977-8F2BD2B358C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rian.neff\AppData\Local\Microsoft\Windows\INetCache\Content.Outlook\NCJEC8W0\Summ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safa0-my.sharepoint.com/personal/steven_beyer_afacademy_af_edu/Documents/Research/ASEE/data%20analy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ECE Graduating Cadets</a:t>
            </a:r>
          </a:p>
          <a:p>
            <a:pPr>
              <a:defRPr/>
            </a:pPr>
            <a:r>
              <a:rPr lang="en-US"/>
              <a:t>(Total Electrical and Computer)</a:t>
            </a:r>
          </a:p>
        </c:rich>
      </c:tx>
      <c:layout>
        <c:manualLayout>
          <c:xMode val="edge"/>
          <c:yMode val="edge"/>
          <c:x val="0.31564586899127711"/>
          <c:y val="3.344551202044178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spPr>
            <a:ln w="25400" cap="rnd">
              <a:no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trendline>
            <c:spPr>
              <a:ln w="19050" cap="rnd">
                <a:solidFill>
                  <a:schemeClr val="accent1"/>
                </a:solidFill>
              </a:ln>
              <a:effectLst/>
            </c:spPr>
            <c:trendlineType val="linear"/>
            <c:dispRSqr val="0"/>
            <c:dispEq val="0"/>
          </c:trendline>
          <c:cat>
            <c:numRef>
              <c:f>Overall!$A$3:$A$23</c:f>
              <c:numCache>
                <c:formatCode>General</c:formatCode>
                <c:ptCount val="21"/>
                <c:pt idx="0">
                  <c:v>2019</c:v>
                </c:pt>
                <c:pt idx="1">
                  <c:v>2018</c:v>
                </c:pt>
                <c:pt idx="2">
                  <c:v>2017</c:v>
                </c:pt>
                <c:pt idx="3">
                  <c:v>2016</c:v>
                </c:pt>
                <c:pt idx="4">
                  <c:v>2015</c:v>
                </c:pt>
                <c:pt idx="5">
                  <c:v>2014</c:v>
                </c:pt>
                <c:pt idx="6">
                  <c:v>2013</c:v>
                </c:pt>
                <c:pt idx="7">
                  <c:v>2012</c:v>
                </c:pt>
                <c:pt idx="8">
                  <c:v>2011</c:v>
                </c:pt>
                <c:pt idx="9">
                  <c:v>2010</c:v>
                </c:pt>
                <c:pt idx="10">
                  <c:v>2009</c:v>
                </c:pt>
                <c:pt idx="11">
                  <c:v>2008</c:v>
                </c:pt>
                <c:pt idx="12">
                  <c:v>2007</c:v>
                </c:pt>
                <c:pt idx="13">
                  <c:v>2006</c:v>
                </c:pt>
                <c:pt idx="14">
                  <c:v>2005</c:v>
                </c:pt>
                <c:pt idx="15">
                  <c:v>2004</c:v>
                </c:pt>
                <c:pt idx="16">
                  <c:v>2003</c:v>
                </c:pt>
                <c:pt idx="17">
                  <c:v>2002</c:v>
                </c:pt>
                <c:pt idx="18">
                  <c:v>2001</c:v>
                </c:pt>
                <c:pt idx="19">
                  <c:v>2000</c:v>
                </c:pt>
                <c:pt idx="20">
                  <c:v>1999</c:v>
                </c:pt>
              </c:numCache>
            </c:numRef>
          </c:cat>
          <c:val>
            <c:numRef>
              <c:f>Overall!$H$3:$H$23</c:f>
              <c:numCache>
                <c:formatCode>General</c:formatCode>
                <c:ptCount val="21"/>
                <c:pt idx="0">
                  <c:v>16</c:v>
                </c:pt>
                <c:pt idx="1">
                  <c:v>19</c:v>
                </c:pt>
                <c:pt idx="2">
                  <c:v>24</c:v>
                </c:pt>
                <c:pt idx="3">
                  <c:v>28</c:v>
                </c:pt>
                <c:pt idx="4">
                  <c:v>23</c:v>
                </c:pt>
                <c:pt idx="5">
                  <c:v>26</c:v>
                </c:pt>
                <c:pt idx="6">
                  <c:v>31</c:v>
                </c:pt>
                <c:pt idx="7">
                  <c:v>22</c:v>
                </c:pt>
                <c:pt idx="8">
                  <c:v>35</c:v>
                </c:pt>
                <c:pt idx="9">
                  <c:v>32</c:v>
                </c:pt>
                <c:pt idx="10">
                  <c:v>31</c:v>
                </c:pt>
                <c:pt idx="11">
                  <c:v>31</c:v>
                </c:pt>
                <c:pt idx="12">
                  <c:v>30</c:v>
                </c:pt>
                <c:pt idx="13">
                  <c:v>22</c:v>
                </c:pt>
                <c:pt idx="14">
                  <c:v>31</c:v>
                </c:pt>
                <c:pt idx="15">
                  <c:v>26</c:v>
                </c:pt>
                <c:pt idx="16">
                  <c:v>34</c:v>
                </c:pt>
                <c:pt idx="17">
                  <c:v>28</c:v>
                </c:pt>
                <c:pt idx="18">
                  <c:v>41</c:v>
                </c:pt>
                <c:pt idx="19">
                  <c:v>22</c:v>
                </c:pt>
                <c:pt idx="20">
                  <c:v>29</c:v>
                </c:pt>
              </c:numCache>
            </c:numRef>
          </c:val>
          <c:smooth val="0"/>
          <c:extLst>
            <c:ext xmlns:c16="http://schemas.microsoft.com/office/drawing/2014/chart" uri="{C3380CC4-5D6E-409C-BE32-E72D297353CC}">
              <c16:uniqueId val="{00000000-2C72-43BE-A346-62F8F353AC94}"/>
            </c:ext>
          </c:extLst>
        </c:ser>
        <c:dLbls>
          <c:dLblPos val="ctr"/>
          <c:showLegendKey val="0"/>
          <c:showVal val="1"/>
          <c:showCatName val="0"/>
          <c:showSerName val="0"/>
          <c:showPercent val="0"/>
          <c:showBubbleSize val="0"/>
        </c:dLbls>
        <c:marker val="1"/>
        <c:smooth val="0"/>
        <c:axId val="465488000"/>
        <c:axId val="465489960"/>
      </c:lineChart>
      <c:dateAx>
        <c:axId val="46548800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400"/>
                  <a:t>Start of Academic Year</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0" i="0" u="none" strike="noStrike" kern="1200" cap="all" baseline="0">
                <a:solidFill>
                  <a:schemeClr val="dk1">
                    <a:lumMod val="75000"/>
                    <a:lumOff val="25000"/>
                  </a:schemeClr>
                </a:solidFill>
                <a:latin typeface="+mn-lt"/>
                <a:ea typeface="+mn-ea"/>
                <a:cs typeface="+mn-cs"/>
              </a:defRPr>
            </a:pPr>
            <a:endParaRPr lang="en-US"/>
          </a:p>
        </c:txPr>
        <c:crossAx val="465489960"/>
        <c:crosses val="autoZero"/>
        <c:auto val="0"/>
        <c:lblOffset val="100"/>
        <c:baseTimeUnit val="days"/>
      </c:dateAx>
      <c:valAx>
        <c:axId val="465489960"/>
        <c:scaling>
          <c:orientation val="minMax"/>
          <c:min val="10"/>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400"/>
                  <a:t>Graduates per Academic Year</a:t>
                </a:r>
              </a:p>
            </c:rich>
          </c:tx>
          <c:layout>
            <c:manualLayout>
              <c:xMode val="edge"/>
              <c:yMode val="edge"/>
              <c:x val="1.5184140978332237E-2"/>
              <c:y val="0.31604775498903931"/>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465488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Pre survey results, original course</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Knowledge of fundamentals</c:v>
                </c:pt>
                <c:pt idx="1">
                  <c:v>Excitement of course</c:v>
                </c:pt>
                <c:pt idx="2">
                  <c:v>Understanding what an ECE major does</c:v>
                </c:pt>
                <c:pt idx="3">
                  <c:v>To what extent are you considering ECE as a major (only undeclared)</c:v>
                </c:pt>
              </c:strCache>
            </c:strRef>
          </c:cat>
          <c:val>
            <c:numRef>
              <c:f>Sheet2!$B$2:$E$2</c:f>
              <c:numCache>
                <c:formatCode>General</c:formatCode>
                <c:ptCount val="4"/>
                <c:pt idx="0">
                  <c:v>1.65</c:v>
                </c:pt>
                <c:pt idx="1">
                  <c:v>2.69</c:v>
                </c:pt>
                <c:pt idx="2">
                  <c:v>1.85</c:v>
                </c:pt>
                <c:pt idx="3">
                  <c:v>2.87</c:v>
                </c:pt>
              </c:numCache>
            </c:numRef>
          </c:val>
          <c:extLst>
            <c:ext xmlns:c16="http://schemas.microsoft.com/office/drawing/2014/chart" uri="{C3380CC4-5D6E-409C-BE32-E72D297353CC}">
              <c16:uniqueId val="{00000000-9ECF-4948-8F9F-0734E679500D}"/>
            </c:ext>
          </c:extLst>
        </c:ser>
        <c:ser>
          <c:idx val="1"/>
          <c:order val="1"/>
          <c:tx>
            <c:v>Post survey results, original course</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Knowledge of fundamentals</c:v>
                </c:pt>
                <c:pt idx="1">
                  <c:v>Excitement of course</c:v>
                </c:pt>
                <c:pt idx="2">
                  <c:v>Understanding what an ECE major does</c:v>
                </c:pt>
                <c:pt idx="3">
                  <c:v>To what extent are you considering ECE as a major (only undeclared)</c:v>
                </c:pt>
              </c:strCache>
            </c:strRef>
          </c:cat>
          <c:val>
            <c:numRef>
              <c:f>Sheet2!$B$3:$E$3</c:f>
              <c:numCache>
                <c:formatCode>General</c:formatCode>
                <c:ptCount val="4"/>
                <c:pt idx="0">
                  <c:v>3.15</c:v>
                </c:pt>
                <c:pt idx="1">
                  <c:v>3.26</c:v>
                </c:pt>
                <c:pt idx="2">
                  <c:v>3.2</c:v>
                </c:pt>
                <c:pt idx="3">
                  <c:v>4.13</c:v>
                </c:pt>
              </c:numCache>
            </c:numRef>
          </c:val>
          <c:extLst>
            <c:ext xmlns:c16="http://schemas.microsoft.com/office/drawing/2014/chart" uri="{C3380CC4-5D6E-409C-BE32-E72D297353CC}">
              <c16:uniqueId val="{00000001-9ECF-4948-8F9F-0734E679500D}"/>
            </c:ext>
          </c:extLst>
        </c:ser>
        <c:ser>
          <c:idx val="2"/>
          <c:order val="2"/>
          <c:tx>
            <c:v>Pre survey results, new course</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Knowledge of fundamentals</c:v>
                </c:pt>
                <c:pt idx="1">
                  <c:v>Excitement of course</c:v>
                </c:pt>
                <c:pt idx="2">
                  <c:v>Understanding what an ECE major does</c:v>
                </c:pt>
                <c:pt idx="3">
                  <c:v>To what extent are you considering ECE as a major (only undeclared)</c:v>
                </c:pt>
              </c:strCache>
            </c:strRef>
          </c:cat>
          <c:val>
            <c:numRef>
              <c:f>Sheet2!$B$4:$E$4</c:f>
              <c:numCache>
                <c:formatCode>General</c:formatCode>
                <c:ptCount val="4"/>
                <c:pt idx="0">
                  <c:v>1.92</c:v>
                </c:pt>
                <c:pt idx="1">
                  <c:v>3.17</c:v>
                </c:pt>
                <c:pt idx="2">
                  <c:v>2.4</c:v>
                </c:pt>
                <c:pt idx="3">
                  <c:v>3.09</c:v>
                </c:pt>
              </c:numCache>
            </c:numRef>
          </c:val>
          <c:extLst>
            <c:ext xmlns:c16="http://schemas.microsoft.com/office/drawing/2014/chart" uri="{C3380CC4-5D6E-409C-BE32-E72D297353CC}">
              <c16:uniqueId val="{00000002-9ECF-4948-8F9F-0734E679500D}"/>
            </c:ext>
          </c:extLst>
        </c:ser>
        <c:ser>
          <c:idx val="3"/>
          <c:order val="3"/>
          <c:tx>
            <c:v>Post survey results, new course</c:v>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Knowledge of fundamentals</c:v>
                </c:pt>
                <c:pt idx="1">
                  <c:v>Excitement of course</c:v>
                </c:pt>
                <c:pt idx="2">
                  <c:v>Understanding what an ECE major does</c:v>
                </c:pt>
                <c:pt idx="3">
                  <c:v>To what extent are you considering ECE as a major (only undeclared)</c:v>
                </c:pt>
              </c:strCache>
            </c:strRef>
          </c:cat>
          <c:val>
            <c:numRef>
              <c:f>Sheet2!$B$5:$E$5</c:f>
              <c:numCache>
                <c:formatCode>General</c:formatCode>
                <c:ptCount val="4"/>
                <c:pt idx="0">
                  <c:v>3.57</c:v>
                </c:pt>
                <c:pt idx="1">
                  <c:v>4.1100000000000003</c:v>
                </c:pt>
                <c:pt idx="2">
                  <c:v>4.2699999999999996</c:v>
                </c:pt>
                <c:pt idx="3">
                  <c:v>4.3600000000000003</c:v>
                </c:pt>
              </c:numCache>
            </c:numRef>
          </c:val>
          <c:extLst>
            <c:ext xmlns:c16="http://schemas.microsoft.com/office/drawing/2014/chart" uri="{C3380CC4-5D6E-409C-BE32-E72D297353CC}">
              <c16:uniqueId val="{00000003-9ECF-4948-8F9F-0734E679500D}"/>
            </c:ext>
          </c:extLst>
        </c:ser>
        <c:dLbls>
          <c:dLblPos val="outEnd"/>
          <c:showLegendKey val="0"/>
          <c:showVal val="1"/>
          <c:showCatName val="0"/>
          <c:showSerName val="0"/>
          <c:showPercent val="0"/>
          <c:showBubbleSize val="0"/>
        </c:dLbls>
        <c:gapWidth val="219"/>
        <c:overlap val="-27"/>
        <c:axId val="2127639055"/>
        <c:axId val="2127644463"/>
      </c:barChart>
      <c:catAx>
        <c:axId val="2127639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7644463"/>
        <c:crosses val="autoZero"/>
        <c:auto val="1"/>
        <c:lblAlgn val="ctr"/>
        <c:lblOffset val="100"/>
        <c:noMultiLvlLbl val="0"/>
      </c:catAx>
      <c:valAx>
        <c:axId val="2127644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Average student response 
(based on a 5-point scale)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639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1CCA4-81D2-4E5A-AFE8-11813274D2A5}"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DC568-5833-40F4-8A2F-9CB0C2A977AD}" type="slidenum">
              <a:rPr lang="en-US" smtClean="0"/>
              <a:t>‹#›</a:t>
            </a:fld>
            <a:endParaRPr lang="en-US"/>
          </a:p>
        </p:txBody>
      </p:sp>
    </p:spTree>
    <p:extLst>
      <p:ext uri="{BB962C8B-B14F-4D97-AF65-F5344CB8AC3E}">
        <p14:creationId xmlns:p14="http://schemas.microsoft.com/office/powerpoint/2010/main" val="12363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1</a:t>
            </a:fld>
            <a:endParaRPr lang="en-US"/>
          </a:p>
        </p:txBody>
      </p:sp>
    </p:spTree>
    <p:extLst>
      <p:ext uri="{BB962C8B-B14F-4D97-AF65-F5344CB8AC3E}">
        <p14:creationId xmlns:p14="http://schemas.microsoft.com/office/powerpoint/2010/main" val="1736837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 of 22 Best recruiting class in 20 years, 60% diversity, 14 total females. Class of 23 was another top rated recruiting effort with half of the students are female. Additionally, since implementing the robotics focus, we have had 12 students start robotics research efforts with half of these students starting in their second year, which is their first semester after taking this course. Additionally, we created a robotics track within our ECE program and we guide students who do well in this course or have a passion for these topics into this track.</a:t>
            </a:r>
          </a:p>
        </p:txBody>
      </p:sp>
      <p:sp>
        <p:nvSpPr>
          <p:cNvPr id="4" name="Slide Number Placeholder 3"/>
          <p:cNvSpPr>
            <a:spLocks noGrp="1"/>
          </p:cNvSpPr>
          <p:nvPr>
            <p:ph type="sldNum" sz="quarter" idx="10"/>
          </p:nvPr>
        </p:nvSpPr>
        <p:spPr/>
        <p:txBody>
          <a:bodyPr/>
          <a:lstStyle/>
          <a:p>
            <a:fld id="{1C0DC568-5833-40F4-8A2F-9CB0C2A977AD}" type="slidenum">
              <a:rPr lang="en-US" smtClean="0"/>
              <a:t>13</a:t>
            </a:fld>
            <a:endParaRPr lang="en-US"/>
          </a:p>
        </p:txBody>
      </p:sp>
    </p:spTree>
    <p:extLst>
      <p:ext uri="{BB962C8B-B14F-4D97-AF65-F5344CB8AC3E}">
        <p14:creationId xmlns:p14="http://schemas.microsoft.com/office/powerpoint/2010/main" val="123809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first or second year students who are already hoping to continue a career in robotics.</a:t>
            </a:r>
          </a:p>
        </p:txBody>
      </p:sp>
      <p:sp>
        <p:nvSpPr>
          <p:cNvPr id="4" name="Slide Number Placeholder 3"/>
          <p:cNvSpPr>
            <a:spLocks noGrp="1"/>
          </p:cNvSpPr>
          <p:nvPr>
            <p:ph type="sldNum" sz="quarter" idx="5"/>
          </p:nvPr>
        </p:nvSpPr>
        <p:spPr/>
        <p:txBody>
          <a:bodyPr/>
          <a:lstStyle/>
          <a:p>
            <a:fld id="{1C0DC568-5833-40F4-8A2F-9CB0C2A977AD}" type="slidenum">
              <a:rPr lang="en-US" smtClean="0"/>
              <a:t>14</a:t>
            </a:fld>
            <a:endParaRPr lang="en-US"/>
          </a:p>
        </p:txBody>
      </p:sp>
    </p:spTree>
    <p:extLst>
      <p:ext uri="{BB962C8B-B14F-4D97-AF65-F5344CB8AC3E}">
        <p14:creationId xmlns:p14="http://schemas.microsoft.com/office/powerpoint/2010/main" val="255587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more quick note: while not the easiest effort, during the pandemic </a:t>
            </a:r>
          </a:p>
        </p:txBody>
      </p:sp>
      <p:sp>
        <p:nvSpPr>
          <p:cNvPr id="4" name="Slide Number Placeholder 3"/>
          <p:cNvSpPr>
            <a:spLocks noGrp="1"/>
          </p:cNvSpPr>
          <p:nvPr>
            <p:ph type="sldNum" sz="quarter" idx="5"/>
          </p:nvPr>
        </p:nvSpPr>
        <p:spPr/>
        <p:txBody>
          <a:bodyPr/>
          <a:lstStyle/>
          <a:p>
            <a:fld id="{1C0DC568-5833-40F4-8A2F-9CB0C2A977AD}" type="slidenum">
              <a:rPr lang="en-US" smtClean="0"/>
              <a:t>15</a:t>
            </a:fld>
            <a:endParaRPr lang="en-US"/>
          </a:p>
        </p:txBody>
      </p:sp>
    </p:spTree>
    <p:extLst>
      <p:ext uri="{BB962C8B-B14F-4D97-AF65-F5344CB8AC3E}">
        <p14:creationId xmlns:p14="http://schemas.microsoft.com/office/powerpoint/2010/main" val="241718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my name is Capt Steve Beyer and today I’d like to present the work that me and my colleague, Col Brian Neff accomplished creating a robotics learning platform used in an introductory ECE course at the United States Air Force Academy.</a:t>
            </a:r>
          </a:p>
        </p:txBody>
      </p:sp>
      <p:sp>
        <p:nvSpPr>
          <p:cNvPr id="4" name="Slide Number Placeholder 3"/>
          <p:cNvSpPr>
            <a:spLocks noGrp="1"/>
          </p:cNvSpPr>
          <p:nvPr>
            <p:ph type="sldNum" sz="quarter" idx="5"/>
          </p:nvPr>
        </p:nvSpPr>
        <p:spPr/>
        <p:txBody>
          <a:bodyPr/>
          <a:lstStyle/>
          <a:p>
            <a:fld id="{1C0DC568-5833-40F4-8A2F-9CB0C2A977AD}" type="slidenum">
              <a:rPr lang="en-US" smtClean="0"/>
              <a:t>2</a:t>
            </a:fld>
            <a:endParaRPr lang="en-US"/>
          </a:p>
        </p:txBody>
      </p:sp>
    </p:spTree>
    <p:extLst>
      <p:ext uri="{BB962C8B-B14F-4D97-AF65-F5344CB8AC3E}">
        <p14:creationId xmlns:p14="http://schemas.microsoft.com/office/powerpoint/2010/main" val="3219679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Before I present the robotics platform, I’d like to talk a bit about our motivation. </a:t>
            </a:r>
            <a:r>
              <a:rPr lang="en-US" sz="1800" b="0" i="0" u="none" strike="noStrike" baseline="0">
                <a:solidFill>
                  <a:srgbClr val="000000"/>
                </a:solidFill>
                <a:latin typeface="Times New Roman" panose="02020603050405020304" pitchFamily="18" charset="0"/>
              </a:rPr>
              <a:t>Over the past ten years there has been a steady negative trend in the number of electrical and computer engineering (ECE) majors graduating from the United States Air Force Academy (USAFA). Additionally, our diversity numbers have been historically poor. On top of all of this, the United States Air Force has an increasing need for ECE majors with expertise in robotics, an area that has not been a focus in our program. After doing some research on evidence-based pedagogy and what has worked in the past at other universities I found that project based learning seemed to be the answer, especially in such a hands-on field such as ECE. Looking at our curriculum, however, I noted that the first course that students took in our ECE degree was a lecture-focused introductory ECE course. So the problem I needed to fix was how do I increase recruiting and diversity in our major, while at the same time helping to shift our ECE program towards robotics to meet the Air Force’s needs. My solution to this problem was to spark and promote a passion in ECE and robotics from day one in our program through a course that introduces fundamental ECE topics all while designing, implementing, and testing a robotics system. This course, very much like we saw in the previous presentation, is an introductory course with no expectation of prerequisites from the students.</a:t>
            </a:r>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3</a:t>
            </a:fld>
            <a:endParaRPr lang="en-US"/>
          </a:p>
        </p:txBody>
      </p:sp>
    </p:spTree>
    <p:extLst>
      <p:ext uri="{BB962C8B-B14F-4D97-AF65-F5344CB8AC3E}">
        <p14:creationId xmlns:p14="http://schemas.microsoft.com/office/powerpoint/2010/main" val="37311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a:solidFill>
                  <a:srgbClr val="000000"/>
                </a:solidFill>
                <a:latin typeface="Times New Roman" panose="02020603050405020304" pitchFamily="18" charset="0"/>
              </a:rPr>
              <a:t>There are many off-the-shelf robotics kits available commercially: Arduino Robot, Pololu 3pi Robot, SparkFun micro. However, from experience, many of these kits lose support over time, have difficult instructions, or have parts impossible to replace when a student inevitably breaks something. Building μSAFABOT from the ground up allows students to not only understand every interaction between each hardware and software component, but also allows instructors to easily replace parts or troubleshoot issues. The μSAFABOT system is less focused on fundamental understanding of each underlying system, but more on the integration, design, and motivation sides of student learning. </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body</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the testbed includes customizable 3D printed tiers that enable the mounting of motors, sensors, and other components. The µSAFABOT testbed’s current configuration can carry an Arduino Uno, Raspberry Pi 4, two direct current (DC) motors, three Sharp infrared distance sensors, and a Pololu QTR-8RC Reflectance Sensor Array. Mounting holes and slots in the layers provide flexibility to mount components in a variety of orientations. The testbed is powered using a pack of seven rechargeable AAA batteries stored on one of the layers.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4</a:t>
            </a:fld>
            <a:endParaRPr lang="en-US"/>
          </a:p>
        </p:txBody>
      </p:sp>
    </p:spTree>
    <p:extLst>
      <p:ext uri="{BB962C8B-B14F-4D97-AF65-F5344CB8AC3E}">
        <p14:creationId xmlns:p14="http://schemas.microsoft.com/office/powerpoint/2010/main" val="361935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software architecture is presented in Figure 2 and creates a control loop between the brain, nerves, and body. Starting at the brain, a controller process continuously polls the body for environment information from on-board sensors to inform the robot’s current state. The controller utilizes the current state information and sensor inputs to provide direction and PWM signals to the nerves. The nerves translate the control signal to drive the left and right motors accordingly, completing the loop.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5</a:t>
            </a:fld>
            <a:endParaRPr lang="en-US"/>
          </a:p>
        </p:txBody>
      </p:sp>
    </p:spTree>
    <p:extLst>
      <p:ext uri="{BB962C8B-B14F-4D97-AF65-F5344CB8AC3E}">
        <p14:creationId xmlns:p14="http://schemas.microsoft.com/office/powerpoint/2010/main" val="187443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000000"/>
                </a:solidFill>
                <a:latin typeface="Times New Roman" panose="02020603050405020304" pitchFamily="18" charset="0"/>
              </a:rPr>
              <a:t>The </a:t>
            </a:r>
            <a:r>
              <a:rPr lang="en-US" sz="1800" b="1" i="0" u="none" strike="noStrike" baseline="0">
                <a:solidFill>
                  <a:srgbClr val="000000"/>
                </a:solidFill>
                <a:latin typeface="Times New Roman" panose="02020603050405020304" pitchFamily="18" charset="0"/>
              </a:rPr>
              <a:t>nerves </a:t>
            </a:r>
            <a:r>
              <a:rPr lang="en-US" sz="1800" b="0" i="0" u="none" strike="noStrike" baseline="0">
                <a:solidFill>
                  <a:srgbClr val="000000"/>
                </a:solidFill>
                <a:latin typeface="Times New Roman" panose="02020603050405020304" pitchFamily="18" charset="0"/>
              </a:rPr>
              <a:t>consist of a custom printed circuit board (PCB) that provides voltage regulation and motor control. The PCB takes an input voltage between 7 V and 20 V and provides a fixed 3.3 V and 5 V output at a peak current of 250 mA and 1.5 A, respectively. An integrated motor driver chip converts direction and PWM signals from the Arduino Uno to power and control two DC motors. </a:t>
            </a:r>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6</a:t>
            </a:fld>
            <a:endParaRPr lang="en-US"/>
          </a:p>
        </p:txBody>
      </p:sp>
    </p:spTree>
    <p:extLst>
      <p:ext uri="{BB962C8B-B14F-4D97-AF65-F5344CB8AC3E}">
        <p14:creationId xmlns:p14="http://schemas.microsoft.com/office/powerpoint/2010/main" val="61176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nerves</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consist of a custom printed circuit board (PCB) that provides voltage regulation and motor control. The PCB takes an input voltage between 7 V and 20 V and provides a fixed 3.3 V and 5 V output at a peak current of 250 mA and 1.5 A, respectively. An integrated motor driver chip converts direction and PWM signals from the Arduino Uno to power and control two DC motors.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7</a:t>
            </a:fld>
            <a:endParaRPr lang="en-US"/>
          </a:p>
        </p:txBody>
      </p:sp>
    </p:spTree>
    <p:extLst>
      <p:ext uri="{BB962C8B-B14F-4D97-AF65-F5344CB8AC3E}">
        <p14:creationId xmlns:p14="http://schemas.microsoft.com/office/powerpoint/2010/main" val="319905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 Laboratories. </a:t>
            </a:r>
            <a:r>
              <a:rPr lang="en-US" sz="1800" b="0" i="0" u="none" strike="noStrike" baseline="0">
                <a:solidFill>
                  <a:srgbClr val="000000"/>
                </a:solidFill>
                <a:latin typeface="Times New Roman" panose="02020603050405020304" pitchFamily="18" charset="0"/>
              </a:rPr>
              <a:t>while there are no grades assigned in this course, frequent checkpoints allow for no-stakes testing which has been proven to increase student performance, especially in minorities [13]. Instead of taking tests, students work at their own pace to meet deliverable deadlines that they set individually. For example, a student may decide to have their motor driver and power distribution boards soldered by lesson 21. This form of contract learning enables students to work at their own pace to gain understanding [14] and empowers them to take responsibility for their education [15]. </a:t>
            </a:r>
            <a:endParaRPr lang="en-US"/>
          </a:p>
        </p:txBody>
      </p:sp>
      <p:sp>
        <p:nvSpPr>
          <p:cNvPr id="4" name="Slide Number Placeholder 3"/>
          <p:cNvSpPr>
            <a:spLocks noGrp="1"/>
          </p:cNvSpPr>
          <p:nvPr>
            <p:ph type="sldNum" sz="quarter" idx="5"/>
          </p:nvPr>
        </p:nvSpPr>
        <p:spPr/>
        <p:txBody>
          <a:bodyPr/>
          <a:lstStyle/>
          <a:p>
            <a:fld id="{1C0DC568-5833-40F4-8A2F-9CB0C2A977AD}" type="slidenum">
              <a:rPr lang="en-US" smtClean="0"/>
              <a:t>9</a:t>
            </a:fld>
            <a:endParaRPr lang="en-US"/>
          </a:p>
        </p:txBody>
      </p:sp>
    </p:spTree>
    <p:extLst>
      <p:ext uri="{BB962C8B-B14F-4D97-AF65-F5344CB8AC3E}">
        <p14:creationId xmlns:p14="http://schemas.microsoft.com/office/powerpoint/2010/main" val="999692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 Laboratories</a:t>
            </a:r>
          </a:p>
        </p:txBody>
      </p:sp>
      <p:sp>
        <p:nvSpPr>
          <p:cNvPr id="4" name="Slide Number Placeholder 3"/>
          <p:cNvSpPr>
            <a:spLocks noGrp="1"/>
          </p:cNvSpPr>
          <p:nvPr>
            <p:ph type="sldNum" sz="quarter" idx="5"/>
          </p:nvPr>
        </p:nvSpPr>
        <p:spPr/>
        <p:txBody>
          <a:bodyPr/>
          <a:lstStyle/>
          <a:p>
            <a:fld id="{1C0DC568-5833-40F4-8A2F-9CB0C2A977AD}" type="slidenum">
              <a:rPr lang="en-US" smtClean="0"/>
              <a:t>10</a:t>
            </a:fld>
            <a:endParaRPr lang="en-US"/>
          </a:p>
        </p:txBody>
      </p:sp>
    </p:spTree>
    <p:extLst>
      <p:ext uri="{BB962C8B-B14F-4D97-AF65-F5344CB8AC3E}">
        <p14:creationId xmlns:p14="http://schemas.microsoft.com/office/powerpoint/2010/main" val="27475949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Shape, rectangle&#10;&#10;Description automatically generated">
            <a:extLst>
              <a:ext uri="{FF2B5EF4-FFF2-40B4-BE49-F238E27FC236}">
                <a16:creationId xmlns:a16="http://schemas.microsoft.com/office/drawing/2014/main" id="{983C284D-661E-4EBD-BCB8-1BB72B420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5" y="0"/>
            <a:ext cx="12204245" cy="6858000"/>
          </a:xfrm>
          <a:prstGeom prst="rect">
            <a:avLst/>
          </a:prstGeom>
        </p:spPr>
      </p:pic>
      <p:pic>
        <p:nvPicPr>
          <p:cNvPr id="12" name="Graphic 11">
            <a:extLst>
              <a:ext uri="{FF2B5EF4-FFF2-40B4-BE49-F238E27FC236}">
                <a16:creationId xmlns:a16="http://schemas.microsoft.com/office/drawing/2014/main" id="{E7F09B06-4DC1-4AD7-8E49-2CA21344FC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3574" y="6044690"/>
            <a:ext cx="9964971" cy="557049"/>
          </a:xfrm>
          <a:prstGeom prst="rect">
            <a:avLst/>
          </a:prstGeom>
        </p:spPr>
      </p:pic>
      <p:pic>
        <p:nvPicPr>
          <p:cNvPr id="31" name="Graphic 30">
            <a:extLst>
              <a:ext uri="{FF2B5EF4-FFF2-40B4-BE49-F238E27FC236}">
                <a16:creationId xmlns:a16="http://schemas.microsoft.com/office/drawing/2014/main" id="{A01D07E1-CFB3-4E48-9089-7861D965D36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03574" y="5143102"/>
            <a:ext cx="8921155" cy="605758"/>
          </a:xfrm>
          <a:prstGeom prst="rect">
            <a:avLst/>
          </a:prstGeom>
        </p:spPr>
      </p:pic>
      <p:pic>
        <p:nvPicPr>
          <p:cNvPr id="33" name="Graphic 32">
            <a:extLst>
              <a:ext uri="{FF2B5EF4-FFF2-40B4-BE49-F238E27FC236}">
                <a16:creationId xmlns:a16="http://schemas.microsoft.com/office/drawing/2014/main" id="{169C2323-03D2-4A80-A504-32CA75F4CF3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029096" y="-417405"/>
            <a:ext cx="1962038" cy="897528"/>
          </a:xfrm>
          <a:prstGeom prst="rect">
            <a:avLst/>
          </a:prstGeom>
        </p:spPr>
      </p:pic>
      <p:pic>
        <p:nvPicPr>
          <p:cNvPr id="5" name="Graphic 4">
            <a:extLst>
              <a:ext uri="{FF2B5EF4-FFF2-40B4-BE49-F238E27FC236}">
                <a16:creationId xmlns:a16="http://schemas.microsoft.com/office/drawing/2014/main" id="{8A0D4F82-3C02-4A69-A76F-4FC421AE0D7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572150" y="1515076"/>
            <a:ext cx="2621698" cy="5243396"/>
          </a:xfrm>
          <a:prstGeom prst="rect">
            <a:avLst/>
          </a:prstGeom>
        </p:spPr>
      </p:pic>
      <p:pic>
        <p:nvPicPr>
          <p:cNvPr id="3" name="Graphic 2">
            <a:extLst>
              <a:ext uri="{FF2B5EF4-FFF2-40B4-BE49-F238E27FC236}">
                <a16:creationId xmlns:a16="http://schemas.microsoft.com/office/drawing/2014/main" id="{20D65976-F232-4BE0-9BF0-94DC2C796C6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804252" y="1786349"/>
            <a:ext cx="2385245" cy="4700850"/>
          </a:xfrm>
          <a:prstGeom prst="rect">
            <a:avLst/>
          </a:prstGeom>
        </p:spPr>
      </p:pic>
      <p:pic>
        <p:nvPicPr>
          <p:cNvPr id="13" name="Graphic 12">
            <a:extLst>
              <a:ext uri="{FF2B5EF4-FFF2-40B4-BE49-F238E27FC236}">
                <a16:creationId xmlns:a16="http://schemas.microsoft.com/office/drawing/2014/main" id="{20B63144-3CB8-466F-B35D-9F53B4A7FD5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35842" y="-10577"/>
            <a:ext cx="2867762" cy="2239434"/>
          </a:xfrm>
          <a:prstGeom prst="rect">
            <a:avLst/>
          </a:prstGeom>
        </p:spPr>
      </p:pic>
      <p:pic>
        <p:nvPicPr>
          <p:cNvPr id="37" name="Graphic 36">
            <a:extLst>
              <a:ext uri="{FF2B5EF4-FFF2-40B4-BE49-F238E27FC236}">
                <a16:creationId xmlns:a16="http://schemas.microsoft.com/office/drawing/2014/main" id="{B6DC7427-23C0-4EEE-B6E2-B9C5A844FF05}"/>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323789" y="564196"/>
            <a:ext cx="1351176" cy="618091"/>
          </a:xfrm>
          <a:prstGeom prst="rect">
            <a:avLst/>
          </a:prstGeom>
        </p:spPr>
      </p:pic>
      <p:pic>
        <p:nvPicPr>
          <p:cNvPr id="17" name="Graphic 16">
            <a:extLst>
              <a:ext uri="{FF2B5EF4-FFF2-40B4-BE49-F238E27FC236}">
                <a16:creationId xmlns:a16="http://schemas.microsoft.com/office/drawing/2014/main" id="{3C5C30CE-3F52-4C99-B480-DCF444241B8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273796" y="5041118"/>
            <a:ext cx="921899" cy="1816882"/>
          </a:xfrm>
          <a:prstGeom prst="rect">
            <a:avLst/>
          </a:prstGeom>
        </p:spPr>
      </p:pic>
      <p:pic>
        <p:nvPicPr>
          <p:cNvPr id="21" name="Graphic 20">
            <a:extLst>
              <a:ext uri="{FF2B5EF4-FFF2-40B4-BE49-F238E27FC236}">
                <a16:creationId xmlns:a16="http://schemas.microsoft.com/office/drawing/2014/main" id="{A5214E49-E8AE-446A-9242-A8642681E4A9}"/>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603574" y="1670599"/>
            <a:ext cx="8584205" cy="2801676"/>
          </a:xfrm>
          <a:prstGeom prst="rect">
            <a:avLst/>
          </a:prstGeom>
        </p:spPr>
      </p:pic>
      <p:pic>
        <p:nvPicPr>
          <p:cNvPr id="25" name="Graphic 24">
            <a:extLst>
              <a:ext uri="{FF2B5EF4-FFF2-40B4-BE49-F238E27FC236}">
                <a16:creationId xmlns:a16="http://schemas.microsoft.com/office/drawing/2014/main" id="{CCBCF66D-309B-4513-904D-4C715A7BF5D6}"/>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603574" y="1343102"/>
            <a:ext cx="120790" cy="120790"/>
          </a:xfrm>
          <a:prstGeom prst="rect">
            <a:avLst/>
          </a:prstGeom>
        </p:spPr>
      </p:pic>
      <p:pic>
        <p:nvPicPr>
          <p:cNvPr id="27" name="Graphic 26">
            <a:extLst>
              <a:ext uri="{FF2B5EF4-FFF2-40B4-BE49-F238E27FC236}">
                <a16:creationId xmlns:a16="http://schemas.microsoft.com/office/drawing/2014/main" id="{1F7A617F-883E-40EA-889D-3822ACD8D1ED}"/>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805221" y="1343102"/>
            <a:ext cx="120790" cy="120790"/>
          </a:xfrm>
          <a:prstGeom prst="rect">
            <a:avLst/>
          </a:prstGeom>
        </p:spPr>
      </p:pic>
      <p:pic>
        <p:nvPicPr>
          <p:cNvPr id="32" name="Graphic 31">
            <a:extLst>
              <a:ext uri="{FF2B5EF4-FFF2-40B4-BE49-F238E27FC236}">
                <a16:creationId xmlns:a16="http://schemas.microsoft.com/office/drawing/2014/main" id="{3FF1B0CD-D123-4E07-B9B1-89198A3BCBD7}"/>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998085" y="1349040"/>
            <a:ext cx="120790" cy="120790"/>
          </a:xfrm>
          <a:prstGeom prst="rect">
            <a:avLst/>
          </a:prstGeom>
        </p:spPr>
      </p:pic>
      <p:pic>
        <p:nvPicPr>
          <p:cNvPr id="36" name="Graphic 35">
            <a:extLst>
              <a:ext uri="{FF2B5EF4-FFF2-40B4-BE49-F238E27FC236}">
                <a16:creationId xmlns:a16="http://schemas.microsoft.com/office/drawing/2014/main" id="{CE7EA394-C1A9-41C9-A652-4E8DEA157F1E}"/>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1198361" y="1344109"/>
            <a:ext cx="120790" cy="120790"/>
          </a:xfrm>
          <a:prstGeom prst="rect">
            <a:avLst/>
          </a:prstGeom>
        </p:spPr>
      </p:pic>
    </p:spTree>
    <p:extLst>
      <p:ext uri="{BB962C8B-B14F-4D97-AF65-F5344CB8AC3E}">
        <p14:creationId xmlns:p14="http://schemas.microsoft.com/office/powerpoint/2010/main" val="283224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290">
                                          <p:stCondLst>
                                            <p:cond delay="0"/>
                                          </p:stCondLst>
                                        </p:cTn>
                                        <p:tgtEl>
                                          <p:spTgt spid="36"/>
                                        </p:tgtEl>
                                      </p:cBhvr>
                                    </p:animEffect>
                                    <p:anim calcmode="lin" valueType="num">
                                      <p:cBhvr>
                                        <p:cTn id="8"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13" dur="13">
                                          <p:stCondLst>
                                            <p:cond delay="325"/>
                                          </p:stCondLst>
                                        </p:cTn>
                                        <p:tgtEl>
                                          <p:spTgt spid="36"/>
                                        </p:tgtEl>
                                      </p:cBhvr>
                                      <p:to x="100000" y="60000"/>
                                    </p:animScale>
                                    <p:animScale>
                                      <p:cBhvr>
                                        <p:cTn id="14" dur="83" decel="50000">
                                          <p:stCondLst>
                                            <p:cond delay="338"/>
                                          </p:stCondLst>
                                        </p:cTn>
                                        <p:tgtEl>
                                          <p:spTgt spid="36"/>
                                        </p:tgtEl>
                                      </p:cBhvr>
                                      <p:to x="100000" y="100000"/>
                                    </p:animScale>
                                    <p:animScale>
                                      <p:cBhvr>
                                        <p:cTn id="15" dur="13">
                                          <p:stCondLst>
                                            <p:cond delay="656"/>
                                          </p:stCondLst>
                                        </p:cTn>
                                        <p:tgtEl>
                                          <p:spTgt spid="36"/>
                                        </p:tgtEl>
                                      </p:cBhvr>
                                      <p:to x="100000" y="80000"/>
                                    </p:animScale>
                                    <p:animScale>
                                      <p:cBhvr>
                                        <p:cTn id="16" dur="83" decel="50000">
                                          <p:stCondLst>
                                            <p:cond delay="669"/>
                                          </p:stCondLst>
                                        </p:cTn>
                                        <p:tgtEl>
                                          <p:spTgt spid="36"/>
                                        </p:tgtEl>
                                      </p:cBhvr>
                                      <p:to x="100000" y="100000"/>
                                    </p:animScale>
                                    <p:animScale>
                                      <p:cBhvr>
                                        <p:cTn id="17" dur="13">
                                          <p:stCondLst>
                                            <p:cond delay="821"/>
                                          </p:stCondLst>
                                        </p:cTn>
                                        <p:tgtEl>
                                          <p:spTgt spid="36"/>
                                        </p:tgtEl>
                                      </p:cBhvr>
                                      <p:to x="100000" y="90000"/>
                                    </p:animScale>
                                    <p:animScale>
                                      <p:cBhvr>
                                        <p:cTn id="18" dur="83" decel="50000">
                                          <p:stCondLst>
                                            <p:cond delay="834"/>
                                          </p:stCondLst>
                                        </p:cTn>
                                        <p:tgtEl>
                                          <p:spTgt spid="36"/>
                                        </p:tgtEl>
                                      </p:cBhvr>
                                      <p:to x="100000" y="100000"/>
                                    </p:animScale>
                                    <p:animScale>
                                      <p:cBhvr>
                                        <p:cTn id="19" dur="13">
                                          <p:stCondLst>
                                            <p:cond delay="904"/>
                                          </p:stCondLst>
                                        </p:cTn>
                                        <p:tgtEl>
                                          <p:spTgt spid="36"/>
                                        </p:tgtEl>
                                      </p:cBhvr>
                                      <p:to x="100000" y="95000"/>
                                    </p:animScale>
                                    <p:animScale>
                                      <p:cBhvr>
                                        <p:cTn id="20" dur="83" decel="50000">
                                          <p:stCondLst>
                                            <p:cond delay="917"/>
                                          </p:stCondLst>
                                        </p:cTn>
                                        <p:tgtEl>
                                          <p:spTgt spid="3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217">
                                          <p:stCondLst>
                                            <p:cond delay="0"/>
                                          </p:stCondLst>
                                        </p:cTn>
                                        <p:tgtEl>
                                          <p:spTgt spid="32"/>
                                        </p:tgtEl>
                                      </p:cBhvr>
                                    </p:animEffect>
                                    <p:anim calcmode="lin" valueType="num">
                                      <p:cBhvr>
                                        <p:cTn id="24" dur="683"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32"/>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32"/>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32"/>
                                        </p:tgtEl>
                                        <p:attrNameLst>
                                          <p:attrName>ppt_y</p:attrName>
                                        </p:attrNameLst>
                                      </p:cBhvr>
                                      <p:tavLst>
                                        <p:tav tm="0" fmla="#ppt_y-sin(pi*$)/81">
                                          <p:val>
                                            <p:fltVal val="0"/>
                                          </p:val>
                                        </p:tav>
                                        <p:tav tm="100000">
                                          <p:val>
                                            <p:fltVal val="1"/>
                                          </p:val>
                                        </p:tav>
                                      </p:tavLst>
                                    </p:anim>
                                    <p:animScale>
                                      <p:cBhvr>
                                        <p:cTn id="29" dur="10">
                                          <p:stCondLst>
                                            <p:cond delay="244"/>
                                          </p:stCondLst>
                                        </p:cTn>
                                        <p:tgtEl>
                                          <p:spTgt spid="32"/>
                                        </p:tgtEl>
                                      </p:cBhvr>
                                      <p:to x="100000" y="60000"/>
                                    </p:animScale>
                                    <p:animScale>
                                      <p:cBhvr>
                                        <p:cTn id="30" dur="62" decel="50000">
                                          <p:stCondLst>
                                            <p:cond delay="254"/>
                                          </p:stCondLst>
                                        </p:cTn>
                                        <p:tgtEl>
                                          <p:spTgt spid="32"/>
                                        </p:tgtEl>
                                      </p:cBhvr>
                                      <p:to x="100000" y="100000"/>
                                    </p:animScale>
                                    <p:animScale>
                                      <p:cBhvr>
                                        <p:cTn id="31" dur="10">
                                          <p:stCondLst>
                                            <p:cond delay="492"/>
                                          </p:stCondLst>
                                        </p:cTn>
                                        <p:tgtEl>
                                          <p:spTgt spid="32"/>
                                        </p:tgtEl>
                                      </p:cBhvr>
                                      <p:to x="100000" y="80000"/>
                                    </p:animScale>
                                    <p:animScale>
                                      <p:cBhvr>
                                        <p:cTn id="32" dur="62" decel="50000">
                                          <p:stCondLst>
                                            <p:cond delay="502"/>
                                          </p:stCondLst>
                                        </p:cTn>
                                        <p:tgtEl>
                                          <p:spTgt spid="32"/>
                                        </p:tgtEl>
                                      </p:cBhvr>
                                      <p:to x="100000" y="100000"/>
                                    </p:animScale>
                                    <p:animScale>
                                      <p:cBhvr>
                                        <p:cTn id="33" dur="10">
                                          <p:stCondLst>
                                            <p:cond delay="616"/>
                                          </p:stCondLst>
                                        </p:cTn>
                                        <p:tgtEl>
                                          <p:spTgt spid="32"/>
                                        </p:tgtEl>
                                      </p:cBhvr>
                                      <p:to x="100000" y="90000"/>
                                    </p:animScale>
                                    <p:animScale>
                                      <p:cBhvr>
                                        <p:cTn id="34" dur="62" decel="50000">
                                          <p:stCondLst>
                                            <p:cond delay="625"/>
                                          </p:stCondLst>
                                        </p:cTn>
                                        <p:tgtEl>
                                          <p:spTgt spid="32"/>
                                        </p:tgtEl>
                                      </p:cBhvr>
                                      <p:to x="100000" y="100000"/>
                                    </p:animScale>
                                    <p:animScale>
                                      <p:cBhvr>
                                        <p:cTn id="35" dur="10">
                                          <p:stCondLst>
                                            <p:cond delay="678"/>
                                          </p:stCondLst>
                                        </p:cTn>
                                        <p:tgtEl>
                                          <p:spTgt spid="32"/>
                                        </p:tgtEl>
                                      </p:cBhvr>
                                      <p:to x="100000" y="95000"/>
                                    </p:animScale>
                                    <p:animScale>
                                      <p:cBhvr>
                                        <p:cTn id="36" dur="62" decel="50000">
                                          <p:stCondLst>
                                            <p:cond delay="688"/>
                                          </p:stCondLst>
                                        </p:cTn>
                                        <p:tgtEl>
                                          <p:spTgt spid="32"/>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145">
                                          <p:stCondLst>
                                            <p:cond delay="0"/>
                                          </p:stCondLst>
                                        </p:cTn>
                                        <p:tgtEl>
                                          <p:spTgt spid="27"/>
                                        </p:tgtEl>
                                      </p:cBhvr>
                                    </p:animEffect>
                                    <p:anim calcmode="lin" valueType="num">
                                      <p:cBhvr>
                                        <p:cTn id="40" dur="456"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27"/>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27"/>
                                        </p:tgtEl>
                                        <p:attrNameLst>
                                          <p:attrName>ppt_y</p:attrName>
                                        </p:attrNameLst>
                                      </p:cBhvr>
                                      <p:tavLst>
                                        <p:tav tm="0" fmla="#ppt_y-sin(pi*$)/81">
                                          <p:val>
                                            <p:fltVal val="0"/>
                                          </p:val>
                                        </p:tav>
                                        <p:tav tm="100000">
                                          <p:val>
                                            <p:fltVal val="1"/>
                                          </p:val>
                                        </p:tav>
                                      </p:tavLst>
                                    </p:anim>
                                    <p:animScale>
                                      <p:cBhvr>
                                        <p:cTn id="45" dur="7">
                                          <p:stCondLst>
                                            <p:cond delay="162"/>
                                          </p:stCondLst>
                                        </p:cTn>
                                        <p:tgtEl>
                                          <p:spTgt spid="27"/>
                                        </p:tgtEl>
                                      </p:cBhvr>
                                      <p:to x="100000" y="60000"/>
                                    </p:animScale>
                                    <p:animScale>
                                      <p:cBhvr>
                                        <p:cTn id="46" dur="41" decel="50000">
                                          <p:stCondLst>
                                            <p:cond delay="169"/>
                                          </p:stCondLst>
                                        </p:cTn>
                                        <p:tgtEl>
                                          <p:spTgt spid="27"/>
                                        </p:tgtEl>
                                      </p:cBhvr>
                                      <p:to x="100000" y="100000"/>
                                    </p:animScale>
                                    <p:animScale>
                                      <p:cBhvr>
                                        <p:cTn id="47" dur="7">
                                          <p:stCondLst>
                                            <p:cond delay="328"/>
                                          </p:stCondLst>
                                        </p:cTn>
                                        <p:tgtEl>
                                          <p:spTgt spid="27"/>
                                        </p:tgtEl>
                                      </p:cBhvr>
                                      <p:to x="100000" y="80000"/>
                                    </p:animScale>
                                    <p:animScale>
                                      <p:cBhvr>
                                        <p:cTn id="48" dur="41" decel="50000">
                                          <p:stCondLst>
                                            <p:cond delay="335"/>
                                          </p:stCondLst>
                                        </p:cTn>
                                        <p:tgtEl>
                                          <p:spTgt spid="27"/>
                                        </p:tgtEl>
                                      </p:cBhvr>
                                      <p:to x="100000" y="100000"/>
                                    </p:animScale>
                                    <p:animScale>
                                      <p:cBhvr>
                                        <p:cTn id="49" dur="7">
                                          <p:stCondLst>
                                            <p:cond delay="410"/>
                                          </p:stCondLst>
                                        </p:cTn>
                                        <p:tgtEl>
                                          <p:spTgt spid="27"/>
                                        </p:tgtEl>
                                      </p:cBhvr>
                                      <p:to x="100000" y="90000"/>
                                    </p:animScale>
                                    <p:animScale>
                                      <p:cBhvr>
                                        <p:cTn id="50" dur="41" decel="50000">
                                          <p:stCondLst>
                                            <p:cond delay="417"/>
                                          </p:stCondLst>
                                        </p:cTn>
                                        <p:tgtEl>
                                          <p:spTgt spid="27"/>
                                        </p:tgtEl>
                                      </p:cBhvr>
                                      <p:to x="100000" y="100000"/>
                                    </p:animScale>
                                    <p:animScale>
                                      <p:cBhvr>
                                        <p:cTn id="51" dur="7">
                                          <p:stCondLst>
                                            <p:cond delay="452"/>
                                          </p:stCondLst>
                                        </p:cTn>
                                        <p:tgtEl>
                                          <p:spTgt spid="27"/>
                                        </p:tgtEl>
                                      </p:cBhvr>
                                      <p:to x="100000" y="95000"/>
                                    </p:animScale>
                                    <p:animScale>
                                      <p:cBhvr>
                                        <p:cTn id="52" dur="41" decel="50000">
                                          <p:stCondLst>
                                            <p:cond delay="459"/>
                                          </p:stCondLst>
                                        </p:cTn>
                                        <p:tgtEl>
                                          <p:spTgt spid="27"/>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71">
                                          <p:stCondLst>
                                            <p:cond delay="0"/>
                                          </p:stCondLst>
                                        </p:cTn>
                                        <p:tgtEl>
                                          <p:spTgt spid="25"/>
                                        </p:tgtEl>
                                      </p:cBhvr>
                                    </p:animEffect>
                                    <p:anim calcmode="lin" valueType="num">
                                      <p:cBhvr>
                                        <p:cTn id="56" dur="224"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7" dur="8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8" dur="82" tmFilter="0, 0; 0.125,0.2665; 0.25,0.4; 0.375,0.465; 0.5,0.5;  0.625,0.535; 0.75,0.6; 0.875,0.7335; 1,1">
                                          <p:stCondLst>
                                            <p:cond delay="82"/>
                                          </p:stCondLst>
                                        </p:cTn>
                                        <p:tgtEl>
                                          <p:spTgt spid="2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163"/>
                                          </p:stCondLst>
                                        </p:cTn>
                                        <p:tgtEl>
                                          <p:spTgt spid="2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249"/>
                                          </p:stCondLst>
                                        </p:cTn>
                                        <p:tgtEl>
                                          <p:spTgt spid="25"/>
                                        </p:tgtEl>
                                        <p:attrNameLst>
                                          <p:attrName>ppt_y</p:attrName>
                                        </p:attrNameLst>
                                      </p:cBhvr>
                                      <p:tavLst>
                                        <p:tav tm="0" fmla="#ppt_y-sin(pi*$)/81">
                                          <p:val>
                                            <p:fltVal val="0"/>
                                          </p:val>
                                        </p:tav>
                                        <p:tav tm="100000">
                                          <p:val>
                                            <p:fltVal val="1"/>
                                          </p:val>
                                        </p:tav>
                                      </p:tavLst>
                                    </p:anim>
                                    <p:animScale>
                                      <p:cBhvr>
                                        <p:cTn id="61" dur="1">
                                          <p:stCondLst>
                                            <p:cond delay="80"/>
                                          </p:stCondLst>
                                        </p:cTn>
                                        <p:tgtEl>
                                          <p:spTgt spid="25"/>
                                        </p:tgtEl>
                                      </p:cBhvr>
                                      <p:to x="100000" y="60000"/>
                                    </p:animScale>
                                    <p:animScale>
                                      <p:cBhvr>
                                        <p:cTn id="62" dur="1" decel="50000">
                                          <p:stCondLst>
                                            <p:cond delay="83"/>
                                          </p:stCondLst>
                                        </p:cTn>
                                        <p:tgtEl>
                                          <p:spTgt spid="25"/>
                                        </p:tgtEl>
                                      </p:cBhvr>
                                      <p:to x="100000" y="100000"/>
                                    </p:animScale>
                                    <p:animScale>
                                      <p:cBhvr>
                                        <p:cTn id="63" dur="1">
                                          <p:stCondLst>
                                            <p:cond delay="161"/>
                                          </p:stCondLst>
                                        </p:cTn>
                                        <p:tgtEl>
                                          <p:spTgt spid="25"/>
                                        </p:tgtEl>
                                      </p:cBhvr>
                                      <p:to x="100000" y="80000"/>
                                    </p:animScale>
                                    <p:animScale>
                                      <p:cBhvr>
                                        <p:cTn id="64" dur="1" decel="50000">
                                          <p:stCondLst>
                                            <p:cond delay="164"/>
                                          </p:stCondLst>
                                        </p:cTn>
                                        <p:tgtEl>
                                          <p:spTgt spid="25"/>
                                        </p:tgtEl>
                                      </p:cBhvr>
                                      <p:to x="100000" y="100000"/>
                                    </p:animScale>
                                    <p:animScale>
                                      <p:cBhvr>
                                        <p:cTn id="65" dur="1">
                                          <p:stCondLst>
                                            <p:cond delay="249"/>
                                          </p:stCondLst>
                                        </p:cTn>
                                        <p:tgtEl>
                                          <p:spTgt spid="25"/>
                                        </p:tgtEl>
                                      </p:cBhvr>
                                      <p:to x="100000" y="90000"/>
                                    </p:animScale>
                                    <p:animScale>
                                      <p:cBhvr>
                                        <p:cTn id="66" dur="1" decel="50000">
                                          <p:stCondLst>
                                            <p:cond delay="249"/>
                                          </p:stCondLst>
                                        </p:cTn>
                                        <p:tgtEl>
                                          <p:spTgt spid="25"/>
                                        </p:tgtEl>
                                      </p:cBhvr>
                                      <p:to x="100000" y="100000"/>
                                    </p:animScale>
                                    <p:animScale>
                                      <p:cBhvr>
                                        <p:cTn id="67" dur="1">
                                          <p:stCondLst>
                                            <p:cond delay="249"/>
                                          </p:stCondLst>
                                        </p:cTn>
                                        <p:tgtEl>
                                          <p:spTgt spid="25"/>
                                        </p:tgtEl>
                                      </p:cBhvr>
                                      <p:to x="100000" y="95000"/>
                                    </p:animScale>
                                    <p:animScale>
                                      <p:cBhvr>
                                        <p:cTn id="68" dur="1" decel="50000">
                                          <p:stCondLst>
                                            <p:cond delay="249"/>
                                          </p:stCondLst>
                                        </p:cTn>
                                        <p:tgtEl>
                                          <p:spTgt spid="25"/>
                                        </p:tgtEl>
                                      </p:cBhvr>
                                      <p:to x="100000" y="100000"/>
                                    </p:animScale>
                                  </p:childTnLst>
                                </p:cTn>
                              </p:par>
                            </p:childTnLst>
                          </p:cTn>
                        </p:par>
                        <p:par>
                          <p:cTn id="69" fill="hold">
                            <p:stCondLst>
                              <p:cond delay="1000"/>
                            </p:stCondLst>
                            <p:childTnLst>
                              <p:par>
                                <p:cTn id="70" presetID="26" presetClass="entr" presetSubtype="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638">
                                          <p:stCondLst>
                                            <p:cond delay="0"/>
                                          </p:stCondLst>
                                        </p:cTn>
                                        <p:tgtEl>
                                          <p:spTgt spid="21"/>
                                        </p:tgtEl>
                                      </p:cBhvr>
                                    </p:animEffect>
                                    <p:anim calcmode="lin" valueType="num">
                                      <p:cBhvr>
                                        <p:cTn id="73" dur="2004"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74" dur="730"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75" dur="730" tmFilter="0, 0; 0.125,0.2665; 0.25,0.4; 0.375,0.465; 0.5,0.5;  0.625,0.535; 0.75,0.6; 0.875,0.7335; 1,1">
                                          <p:stCondLst>
                                            <p:cond delay="730"/>
                                          </p:stCondLst>
                                        </p:cTn>
                                        <p:tgtEl>
                                          <p:spTgt spid="21"/>
                                        </p:tgtEl>
                                        <p:attrNameLst>
                                          <p:attrName>ppt_y</p:attrName>
                                        </p:attrNameLst>
                                      </p:cBhvr>
                                      <p:tavLst>
                                        <p:tav tm="0" fmla="#ppt_y-sin(pi*$)/9">
                                          <p:val>
                                            <p:fltVal val="0"/>
                                          </p:val>
                                        </p:tav>
                                        <p:tav tm="100000">
                                          <p:val>
                                            <p:fltVal val="1"/>
                                          </p:val>
                                        </p:tav>
                                      </p:tavLst>
                                    </p:anim>
                                    <p:anim calcmode="lin" valueType="num">
                                      <p:cBhvr>
                                        <p:cTn id="76" dur="365" tmFilter="0, 0; 0.125,0.2665; 0.25,0.4; 0.375,0.465; 0.5,0.5;  0.625,0.535; 0.75,0.6; 0.875,0.7335; 1,1">
                                          <p:stCondLst>
                                            <p:cond delay="1456"/>
                                          </p:stCondLst>
                                        </p:cTn>
                                        <p:tgtEl>
                                          <p:spTgt spid="21"/>
                                        </p:tgtEl>
                                        <p:attrNameLst>
                                          <p:attrName>ppt_y</p:attrName>
                                        </p:attrNameLst>
                                      </p:cBhvr>
                                      <p:tavLst>
                                        <p:tav tm="0" fmla="#ppt_y-sin(pi*$)/27">
                                          <p:val>
                                            <p:fltVal val="0"/>
                                          </p:val>
                                        </p:tav>
                                        <p:tav tm="100000">
                                          <p:val>
                                            <p:fltVal val="1"/>
                                          </p:val>
                                        </p:tav>
                                      </p:tavLst>
                                    </p:anim>
                                    <p:anim calcmode="lin" valueType="num">
                                      <p:cBhvr>
                                        <p:cTn id="77" dur="180" tmFilter="0, 0; 0.125,0.2665; 0.25,0.4; 0.375,0.465; 0.5,0.5;  0.625,0.535; 0.75,0.6; 0.875,0.7335; 1,1">
                                          <p:stCondLst>
                                            <p:cond delay="1822"/>
                                          </p:stCondLst>
                                        </p:cTn>
                                        <p:tgtEl>
                                          <p:spTgt spid="21"/>
                                        </p:tgtEl>
                                        <p:attrNameLst>
                                          <p:attrName>ppt_y</p:attrName>
                                        </p:attrNameLst>
                                      </p:cBhvr>
                                      <p:tavLst>
                                        <p:tav tm="0" fmla="#ppt_y-sin(pi*$)/81">
                                          <p:val>
                                            <p:fltVal val="0"/>
                                          </p:val>
                                        </p:tav>
                                        <p:tav tm="100000">
                                          <p:val>
                                            <p:fltVal val="1"/>
                                          </p:val>
                                        </p:tav>
                                      </p:tavLst>
                                    </p:anim>
                                    <p:animScale>
                                      <p:cBhvr>
                                        <p:cTn id="78" dur="29">
                                          <p:stCondLst>
                                            <p:cond delay="715"/>
                                          </p:stCondLst>
                                        </p:cTn>
                                        <p:tgtEl>
                                          <p:spTgt spid="21"/>
                                        </p:tgtEl>
                                      </p:cBhvr>
                                      <p:to x="100000" y="60000"/>
                                    </p:animScale>
                                    <p:animScale>
                                      <p:cBhvr>
                                        <p:cTn id="79" dur="183" decel="50000">
                                          <p:stCondLst>
                                            <p:cond delay="744"/>
                                          </p:stCondLst>
                                        </p:cTn>
                                        <p:tgtEl>
                                          <p:spTgt spid="21"/>
                                        </p:tgtEl>
                                      </p:cBhvr>
                                      <p:to x="100000" y="100000"/>
                                    </p:animScale>
                                    <p:animScale>
                                      <p:cBhvr>
                                        <p:cTn id="80" dur="29">
                                          <p:stCondLst>
                                            <p:cond delay="1443"/>
                                          </p:stCondLst>
                                        </p:cTn>
                                        <p:tgtEl>
                                          <p:spTgt spid="21"/>
                                        </p:tgtEl>
                                      </p:cBhvr>
                                      <p:to x="100000" y="80000"/>
                                    </p:animScale>
                                    <p:animScale>
                                      <p:cBhvr>
                                        <p:cTn id="81" dur="183" decel="50000">
                                          <p:stCondLst>
                                            <p:cond delay="1472"/>
                                          </p:stCondLst>
                                        </p:cTn>
                                        <p:tgtEl>
                                          <p:spTgt spid="21"/>
                                        </p:tgtEl>
                                      </p:cBhvr>
                                      <p:to x="100000" y="100000"/>
                                    </p:animScale>
                                    <p:animScale>
                                      <p:cBhvr>
                                        <p:cTn id="82" dur="29">
                                          <p:stCondLst>
                                            <p:cond delay="1806"/>
                                          </p:stCondLst>
                                        </p:cTn>
                                        <p:tgtEl>
                                          <p:spTgt spid="21"/>
                                        </p:tgtEl>
                                      </p:cBhvr>
                                      <p:to x="100000" y="90000"/>
                                    </p:animScale>
                                    <p:animScale>
                                      <p:cBhvr>
                                        <p:cTn id="83" dur="183" decel="50000">
                                          <p:stCondLst>
                                            <p:cond delay="1835"/>
                                          </p:stCondLst>
                                        </p:cTn>
                                        <p:tgtEl>
                                          <p:spTgt spid="21"/>
                                        </p:tgtEl>
                                      </p:cBhvr>
                                      <p:to x="100000" y="100000"/>
                                    </p:animScale>
                                    <p:animScale>
                                      <p:cBhvr>
                                        <p:cTn id="84" dur="29">
                                          <p:stCondLst>
                                            <p:cond delay="1989"/>
                                          </p:stCondLst>
                                        </p:cTn>
                                        <p:tgtEl>
                                          <p:spTgt spid="21"/>
                                        </p:tgtEl>
                                      </p:cBhvr>
                                      <p:to x="100000" y="95000"/>
                                    </p:animScale>
                                    <p:animScale>
                                      <p:cBhvr>
                                        <p:cTn id="85" dur="183" decel="50000">
                                          <p:stCondLst>
                                            <p:cond delay="2017"/>
                                          </p:stCondLst>
                                        </p:cTn>
                                        <p:tgtEl>
                                          <p:spTgt spid="21"/>
                                        </p:tgtEl>
                                      </p:cBhvr>
                                      <p:to x="100000" y="100000"/>
                                    </p:animScale>
                                  </p:childTnLst>
                                </p:cTn>
                              </p:par>
                              <p:par>
                                <p:cTn id="86" presetID="22" presetClass="entr" presetSubtype="1"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up)">
                                      <p:cBhvr>
                                        <p:cTn id="88" dur="700"/>
                                        <p:tgtEl>
                                          <p:spTgt spid="5"/>
                                        </p:tgtEl>
                                      </p:cBhvr>
                                    </p:animEffect>
                                  </p:childTnLst>
                                </p:cTn>
                              </p:par>
                              <p:par>
                                <p:cTn id="89" presetID="22" presetClass="entr" presetSubtype="1" fill="hold" nodeType="withEffect">
                                  <p:stCondLst>
                                    <p:cond delay="50"/>
                                  </p:stCondLst>
                                  <p:childTnLst>
                                    <p:set>
                                      <p:cBhvr>
                                        <p:cTn id="90" dur="1" fill="hold">
                                          <p:stCondLst>
                                            <p:cond delay="0"/>
                                          </p:stCondLst>
                                        </p:cTn>
                                        <p:tgtEl>
                                          <p:spTgt spid="13"/>
                                        </p:tgtEl>
                                        <p:attrNameLst>
                                          <p:attrName>style.visibility</p:attrName>
                                        </p:attrNameLst>
                                      </p:cBhvr>
                                      <p:to>
                                        <p:strVal val="visible"/>
                                      </p:to>
                                    </p:set>
                                    <p:animEffect transition="in" filter="wipe(up)">
                                      <p:cBhvr>
                                        <p:cTn id="91" dur="250"/>
                                        <p:tgtEl>
                                          <p:spTgt spid="13"/>
                                        </p:tgtEl>
                                      </p:cBhvr>
                                    </p:animEffect>
                                  </p:childTnLst>
                                </p:cTn>
                              </p:par>
                              <p:par>
                                <p:cTn id="92" presetID="22" presetClass="entr" presetSubtype="1" fill="hold" nodeType="withEffect">
                                  <p:stCondLst>
                                    <p:cond delay="50"/>
                                  </p:stCondLst>
                                  <p:childTnLst>
                                    <p:set>
                                      <p:cBhvr>
                                        <p:cTn id="93" dur="1" fill="hold">
                                          <p:stCondLst>
                                            <p:cond delay="0"/>
                                          </p:stCondLst>
                                        </p:cTn>
                                        <p:tgtEl>
                                          <p:spTgt spid="3"/>
                                        </p:tgtEl>
                                        <p:attrNameLst>
                                          <p:attrName>style.visibility</p:attrName>
                                        </p:attrNameLst>
                                      </p:cBhvr>
                                      <p:to>
                                        <p:strVal val="visible"/>
                                      </p:to>
                                    </p:set>
                                    <p:animEffect transition="in" filter="wipe(up)">
                                      <p:cBhvr>
                                        <p:cTn id="94" dur="850"/>
                                        <p:tgtEl>
                                          <p:spTgt spid="3"/>
                                        </p:tgtEl>
                                      </p:cBhvr>
                                    </p:animEffect>
                                  </p:childTnLst>
                                </p:cTn>
                              </p:par>
                              <p:par>
                                <p:cTn id="95" presetID="2" presetClass="entr" presetSubtype="2" fill="hold" nodeType="withEffect">
                                  <p:stCondLst>
                                    <p:cond delay="5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500" fill="hold"/>
                                        <p:tgtEl>
                                          <p:spTgt spid="37"/>
                                        </p:tgtEl>
                                        <p:attrNameLst>
                                          <p:attrName>ppt_x</p:attrName>
                                        </p:attrNameLst>
                                      </p:cBhvr>
                                      <p:tavLst>
                                        <p:tav tm="0">
                                          <p:val>
                                            <p:strVal val="1+#ppt_w/2"/>
                                          </p:val>
                                        </p:tav>
                                        <p:tav tm="100000">
                                          <p:val>
                                            <p:strVal val="#ppt_x"/>
                                          </p:val>
                                        </p:tav>
                                      </p:tavLst>
                                    </p:anim>
                                    <p:anim calcmode="lin" valueType="num">
                                      <p:cBhvr additive="base">
                                        <p:cTn id="98" dur="500" fill="hold"/>
                                        <p:tgtEl>
                                          <p:spTgt spid="37"/>
                                        </p:tgtEl>
                                        <p:attrNameLst>
                                          <p:attrName>ppt_y</p:attrName>
                                        </p:attrNameLst>
                                      </p:cBhvr>
                                      <p:tavLst>
                                        <p:tav tm="0">
                                          <p:val>
                                            <p:strVal val="#ppt_y"/>
                                          </p:val>
                                        </p:tav>
                                        <p:tav tm="100000">
                                          <p:val>
                                            <p:strVal val="#ppt_y"/>
                                          </p:val>
                                        </p:tav>
                                      </p:tavLst>
                                    </p:anim>
                                  </p:childTnLst>
                                </p:cTn>
                              </p:par>
                              <p:par>
                                <p:cTn id="99" presetID="10" presetClass="entr" presetSubtype="0" fill="hold" nodeType="withEffect">
                                  <p:stCondLst>
                                    <p:cond delay="80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22" presetClass="entr" presetSubtype="8" fill="hold" nodeType="withEffect">
                                  <p:stCondLst>
                                    <p:cond delay="1500"/>
                                  </p:stCondLst>
                                  <p:childTnLst>
                                    <p:set>
                                      <p:cBhvr>
                                        <p:cTn id="103" dur="1" fill="hold">
                                          <p:stCondLst>
                                            <p:cond delay="0"/>
                                          </p:stCondLst>
                                        </p:cTn>
                                        <p:tgtEl>
                                          <p:spTgt spid="12"/>
                                        </p:tgtEl>
                                        <p:attrNameLst>
                                          <p:attrName>style.visibility</p:attrName>
                                        </p:attrNameLst>
                                      </p:cBhvr>
                                      <p:to>
                                        <p:strVal val="visible"/>
                                      </p:to>
                                    </p:set>
                                    <p:animEffect transition="in" filter="wipe(left)">
                                      <p:cBhvr>
                                        <p:cTn id="104" dur="9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6350-390D-47AB-941A-4B6281FE8C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7" name="Picture 6" descr="Shape&#10;&#10;Description automatically generated">
            <a:extLst>
              <a:ext uri="{FF2B5EF4-FFF2-40B4-BE49-F238E27FC236}">
                <a16:creationId xmlns:a16="http://schemas.microsoft.com/office/drawing/2014/main" id="{82B5A780-E17F-4D3A-AA9E-021FE6BAEC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3" y="-761"/>
            <a:ext cx="12190647" cy="6858761"/>
          </a:xfrm>
          <a:prstGeom prst="rect">
            <a:avLst/>
          </a:prstGeom>
        </p:spPr>
      </p:pic>
      <p:sp>
        <p:nvSpPr>
          <p:cNvPr id="8" name="Title 1">
            <a:extLst>
              <a:ext uri="{FF2B5EF4-FFF2-40B4-BE49-F238E27FC236}">
                <a16:creationId xmlns:a16="http://schemas.microsoft.com/office/drawing/2014/main" id="{368B8C41-D098-47FD-B83B-B42835ADE823}"/>
              </a:ext>
            </a:extLst>
          </p:cNvPr>
          <p:cNvSpPr txBox="1">
            <a:spLocks/>
          </p:cNvSpPr>
          <p:nvPr userDrawn="1"/>
        </p:nvSpPr>
        <p:spPr>
          <a:xfrm>
            <a:off x="551935" y="365125"/>
            <a:ext cx="11063415" cy="870551"/>
          </a:xfrm>
          <a:prstGeom prst="rect">
            <a:avLst/>
          </a:prstGeom>
        </p:spPr>
        <p:txBody>
          <a:bodyPr/>
          <a:lstStyle>
            <a:lvl1pPr algn="l" defTabSz="914400" rtl="0" eaLnBrk="1" latinLnBrk="0" hangingPunct="1">
              <a:lnSpc>
                <a:spcPct val="90000"/>
              </a:lnSpc>
              <a:spcBef>
                <a:spcPct val="0"/>
              </a:spcBef>
              <a:buNone/>
              <a:defRPr sz="4400" b="1" kern="1200">
                <a:solidFill>
                  <a:srgbClr val="1E194E"/>
                </a:solidFill>
                <a:latin typeface="Bahnschrift" panose="020B0502040204020203" pitchFamily="34" charset="0"/>
                <a:ea typeface="+mj-ea"/>
                <a:cs typeface="+mj-cs"/>
              </a:defRPr>
            </a:lvl1pPr>
          </a:lstStyle>
          <a:p>
            <a:r>
              <a:rPr lang="en-US"/>
              <a:t>Click to edit Master title style</a:t>
            </a:r>
          </a:p>
        </p:txBody>
      </p:sp>
      <p:sp>
        <p:nvSpPr>
          <p:cNvPr id="9" name="Content Placeholder 2">
            <a:extLst>
              <a:ext uri="{FF2B5EF4-FFF2-40B4-BE49-F238E27FC236}">
                <a16:creationId xmlns:a16="http://schemas.microsoft.com/office/drawing/2014/main" id="{31212039-4DA1-4D93-B7C2-B39A56E561E9}"/>
              </a:ext>
            </a:extLst>
          </p:cNvPr>
          <p:cNvSpPr>
            <a:spLocks noGrp="1"/>
          </p:cNvSpPr>
          <p:nvPr>
            <p:ph sz="half" idx="1"/>
          </p:nvPr>
        </p:nvSpPr>
        <p:spPr>
          <a:xfrm>
            <a:off x="551935" y="1235676"/>
            <a:ext cx="11063415" cy="4258961"/>
          </a:xfrm>
          <a:prstGeom prst="rect">
            <a:avLst/>
          </a:prstGeom>
        </p:spPr>
        <p:txBody>
          <a:bodyPr/>
          <a:lstStyle>
            <a:lvl1pPr>
              <a:defRPr b="0">
                <a:latin typeface="Bahnschrift" panose="020B0502040204020203" pitchFamily="34" charset="0"/>
              </a:defRPr>
            </a:lvl1pPr>
            <a:lvl2pPr>
              <a:defRPr>
                <a:latin typeface="Bahnschrift" panose="020B0502040204020203" pitchFamily="34" charset="0"/>
              </a:defRPr>
            </a:lvl2pPr>
            <a:lvl3pPr>
              <a:defRPr>
                <a:latin typeface="Bahnschrift" panose="020B0502040204020203" pitchFamily="34" charset="0"/>
              </a:defRPr>
            </a:lvl3pPr>
            <a:lvl4pPr>
              <a:defRPr>
                <a:latin typeface="Bahnschrift" panose="020B0502040204020203" pitchFamily="34" charset="0"/>
              </a:defRPr>
            </a:lvl4pPr>
            <a:lvl5pPr>
              <a:defRPr>
                <a:latin typeface="Bahnschrif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20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8B792-BE77-45DF-BCF0-806F86B6BE25}"/>
              </a:ext>
            </a:extLst>
          </p:cNvPr>
          <p:cNvSpPr>
            <a:spLocks noGrp="1"/>
          </p:cNvSpPr>
          <p:nvPr>
            <p:ph idx="1" hasCustomPrompt="1"/>
          </p:nvPr>
        </p:nvSpPr>
        <p:spPr>
          <a:xfrm>
            <a:off x="4039565" y="1914525"/>
            <a:ext cx="7657135" cy="4208462"/>
          </a:xfrm>
          <a:prstGeom prst="rect">
            <a:avLst/>
          </a:prstGeom>
        </p:spPr>
        <p:txBody>
          <a:bodyPr/>
          <a:lstStyle>
            <a:lvl1pPr>
              <a:defRPr sz="3200" b="1">
                <a:solidFill>
                  <a:srgbClr val="1E194E"/>
                </a:solidFill>
                <a:latin typeface="Bahnschrift" panose="020B0502040204020203" pitchFamily="34" charset="0"/>
              </a:defRPr>
            </a:lvl1pPr>
            <a:lvl2pPr>
              <a:defRPr sz="2800">
                <a:latin typeface="Bahnschrift" panose="020B0502040204020203" pitchFamily="34" charset="0"/>
              </a:defRPr>
            </a:lvl2pPr>
            <a:lvl3pPr>
              <a:defRPr sz="2400">
                <a:latin typeface="Bahnschrift" panose="020B0502040204020203" pitchFamily="34" charset="0"/>
              </a:defRPr>
            </a:lvl3pPr>
            <a:lvl4pPr>
              <a:defRPr sz="2000">
                <a:latin typeface="Bahnschrift" panose="020B0502040204020203" pitchFamily="34" charset="0"/>
              </a:defRPr>
            </a:lvl4pPr>
            <a:lvl5pPr>
              <a:defRPr sz="2000">
                <a:latin typeface="Bahnschrift" panose="020B0502040204020203" pitchFamily="34" charset="0"/>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3C7F4EB-B363-49EF-9B4D-D7E2F4F2E3EA}"/>
              </a:ext>
            </a:extLst>
          </p:cNvPr>
          <p:cNvSpPr>
            <a:spLocks noGrp="1"/>
          </p:cNvSpPr>
          <p:nvPr>
            <p:ph type="ftr" sz="quarter" idx="11"/>
          </p:nvPr>
        </p:nvSpPr>
        <p:spPr>
          <a:xfrm>
            <a:off x="4039565" y="6356350"/>
            <a:ext cx="4571035" cy="365125"/>
          </a:xfrm>
        </p:spPr>
        <p:txBody>
          <a:bodyPr/>
          <a:lstStyle/>
          <a:p>
            <a:endParaRPr lang="en-US"/>
          </a:p>
        </p:txBody>
      </p:sp>
      <p:sp>
        <p:nvSpPr>
          <p:cNvPr id="7" name="Slide Number Placeholder 6">
            <a:extLst>
              <a:ext uri="{FF2B5EF4-FFF2-40B4-BE49-F238E27FC236}">
                <a16:creationId xmlns:a16="http://schemas.microsoft.com/office/drawing/2014/main" id="{F34C509A-5934-4E94-A20B-0C004CE0894F}"/>
              </a:ext>
            </a:extLst>
          </p:cNvPr>
          <p:cNvSpPr>
            <a:spLocks noGrp="1"/>
          </p:cNvSpPr>
          <p:nvPr>
            <p:ph type="sldNum" sz="quarter" idx="12"/>
          </p:nvPr>
        </p:nvSpPr>
        <p:spPr>
          <a:xfrm>
            <a:off x="8953500" y="6356350"/>
            <a:ext cx="2743200" cy="365125"/>
          </a:xfrm>
        </p:spPr>
        <p:txBody>
          <a:bodyPr/>
          <a:lstStyle/>
          <a:p>
            <a:fld id="{5AECD4F8-4522-412F-8EBC-081AC777A137}" type="slidenum">
              <a:rPr lang="en-US" smtClean="0"/>
              <a:t>‹#›</a:t>
            </a:fld>
            <a:endParaRPr lang="en-US"/>
          </a:p>
        </p:txBody>
      </p:sp>
      <p:pic>
        <p:nvPicPr>
          <p:cNvPr id="9" name="Picture 8" descr="Text&#10;&#10;Description automatically generated">
            <a:extLst>
              <a:ext uri="{FF2B5EF4-FFF2-40B4-BE49-F238E27FC236}">
                <a16:creationId xmlns:a16="http://schemas.microsoft.com/office/drawing/2014/main" id="{45797467-719C-4FF2-B191-4D0DD5BE18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8412" cy="6858000"/>
          </a:xfrm>
          <a:prstGeom prst="rect">
            <a:avLst/>
          </a:prstGeom>
        </p:spPr>
      </p:pic>
      <p:sp>
        <p:nvSpPr>
          <p:cNvPr id="10" name="Title 1">
            <a:extLst>
              <a:ext uri="{FF2B5EF4-FFF2-40B4-BE49-F238E27FC236}">
                <a16:creationId xmlns:a16="http://schemas.microsoft.com/office/drawing/2014/main" id="{2128FA8C-13C2-4924-A827-A132A9FF21F4}"/>
              </a:ext>
            </a:extLst>
          </p:cNvPr>
          <p:cNvSpPr>
            <a:spLocks noGrp="1"/>
          </p:cNvSpPr>
          <p:nvPr>
            <p:ph type="title"/>
          </p:nvPr>
        </p:nvSpPr>
        <p:spPr>
          <a:xfrm>
            <a:off x="4039565" y="355599"/>
            <a:ext cx="7657135" cy="1325563"/>
          </a:xfrm>
          <a:prstGeom prst="rect">
            <a:avLst/>
          </a:prstGeom>
        </p:spPr>
        <p:txBody>
          <a:bodyPr/>
          <a:lstStyle>
            <a:lvl1pPr>
              <a:defRPr b="1">
                <a:solidFill>
                  <a:srgbClr val="1E194E"/>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401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D8A0-AF10-46CC-9574-A515AF40CB6F}"/>
              </a:ext>
            </a:extLst>
          </p:cNvPr>
          <p:cNvSpPr>
            <a:spLocks noGrp="1"/>
          </p:cNvSpPr>
          <p:nvPr>
            <p:ph type="title"/>
          </p:nvPr>
        </p:nvSpPr>
        <p:spPr>
          <a:xfrm>
            <a:off x="838200" y="365125"/>
            <a:ext cx="10515600" cy="1325563"/>
          </a:xfrm>
          <a:prstGeom prst="rect">
            <a:avLst/>
          </a:prstGeom>
        </p:spPr>
        <p:txBody>
          <a:bodyPr/>
          <a:lstStyle>
            <a:lvl1pPr>
              <a:defRPr b="1">
                <a:solidFill>
                  <a:srgbClr val="1E194E"/>
                </a:solidFill>
                <a:latin typeface="Bahnschrift"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5457B4B-AAB3-46D3-8B61-4BBD7F0AF1F6}"/>
              </a:ext>
            </a:extLst>
          </p:cNvPr>
          <p:cNvSpPr>
            <a:spLocks noGrp="1"/>
          </p:cNvSpPr>
          <p:nvPr>
            <p:ph sz="half" idx="1"/>
          </p:nvPr>
        </p:nvSpPr>
        <p:spPr>
          <a:xfrm>
            <a:off x="838199" y="1825625"/>
            <a:ext cx="10515599" cy="3880694"/>
          </a:xfrm>
          <a:prstGeom prst="rect">
            <a:avLst/>
          </a:prstGeom>
        </p:spPr>
        <p:txBody>
          <a:bodyPr/>
          <a:lstStyle>
            <a:lvl1pPr>
              <a:defRPr b="0">
                <a:latin typeface="Bahnschrift" panose="020B0502040204020203" pitchFamily="34" charset="0"/>
              </a:defRPr>
            </a:lvl1pPr>
            <a:lvl2pPr>
              <a:defRPr>
                <a:latin typeface="Bahnschrift" panose="020B0502040204020203" pitchFamily="34" charset="0"/>
              </a:defRPr>
            </a:lvl2pPr>
            <a:lvl3pPr>
              <a:defRPr>
                <a:latin typeface="Bahnschrift" panose="020B0502040204020203" pitchFamily="34" charset="0"/>
              </a:defRPr>
            </a:lvl3pPr>
            <a:lvl4pPr>
              <a:defRPr>
                <a:latin typeface="Bahnschrift" panose="020B0502040204020203" pitchFamily="34" charset="0"/>
              </a:defRPr>
            </a:lvl4pPr>
            <a:lvl5pPr>
              <a:defRPr>
                <a:latin typeface="Bahnschrif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02D0235-DDA2-49AF-9427-0A484D2E33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5920"/>
            <a:ext cx="12192000" cy="860994"/>
          </a:xfrm>
          <a:prstGeom prst="rect">
            <a:avLst/>
          </a:prstGeom>
        </p:spPr>
      </p:pic>
    </p:spTree>
    <p:extLst>
      <p:ext uri="{BB962C8B-B14F-4D97-AF65-F5344CB8AC3E}">
        <p14:creationId xmlns:p14="http://schemas.microsoft.com/office/powerpoint/2010/main" val="2881202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78EE76-E8BF-4E1B-BDC0-FF2B6F1DCA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362F0-8350-486C-9643-2890BCD46095}" type="datetimeFigureOut">
              <a:rPr lang="en-US" smtClean="0"/>
              <a:t>7/27/2021</a:t>
            </a:fld>
            <a:endParaRPr lang="en-US"/>
          </a:p>
        </p:txBody>
      </p:sp>
      <p:sp>
        <p:nvSpPr>
          <p:cNvPr id="5" name="Footer Placeholder 4">
            <a:extLst>
              <a:ext uri="{FF2B5EF4-FFF2-40B4-BE49-F238E27FC236}">
                <a16:creationId xmlns:a16="http://schemas.microsoft.com/office/drawing/2014/main" id="{513B98A9-2F79-44FA-B471-FB99224D8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2DEB75-7527-4C97-A0E1-A8A229063C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CD4F8-4522-412F-8EBC-081AC777A137}" type="slidenum">
              <a:rPr lang="en-US" smtClean="0"/>
              <a:t>‹#›</a:t>
            </a:fld>
            <a:endParaRPr lang="en-US"/>
          </a:p>
        </p:txBody>
      </p:sp>
    </p:spTree>
    <p:extLst>
      <p:ext uri="{BB962C8B-B14F-4D97-AF65-F5344CB8AC3E}">
        <p14:creationId xmlns:p14="http://schemas.microsoft.com/office/powerpoint/2010/main" val="638550077"/>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liquidinstruments.com/products/hardware-platforms/mokula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11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B321-285B-44A5-820D-22828FD5BB44}"/>
              </a:ext>
            </a:extLst>
          </p:cNvPr>
          <p:cNvSpPr>
            <a:spLocks noGrp="1"/>
          </p:cNvSpPr>
          <p:nvPr>
            <p:ph type="title"/>
          </p:nvPr>
        </p:nvSpPr>
        <p:spPr/>
        <p:txBody>
          <a:bodyPr/>
          <a:lstStyle/>
          <a:p>
            <a:r>
              <a:rPr lang="en-US"/>
              <a:t>State of the Art Instrumentation</a:t>
            </a:r>
          </a:p>
        </p:txBody>
      </p:sp>
      <p:pic>
        <p:nvPicPr>
          <p:cNvPr id="5" name="Picture 4">
            <a:extLst>
              <a:ext uri="{FF2B5EF4-FFF2-40B4-BE49-F238E27FC236}">
                <a16:creationId xmlns:a16="http://schemas.microsoft.com/office/drawing/2014/main" id="{CB4B5102-471A-4927-94CF-D329DB16EFC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3595" y="1175658"/>
            <a:ext cx="6324811" cy="4756417"/>
          </a:xfrm>
          <a:prstGeom prst="rect">
            <a:avLst/>
          </a:prstGeom>
          <a:noFill/>
          <a:ln>
            <a:noFill/>
          </a:ln>
        </p:spPr>
      </p:pic>
      <p:sp>
        <p:nvSpPr>
          <p:cNvPr id="3" name="TextBox 2">
            <a:extLst>
              <a:ext uri="{FF2B5EF4-FFF2-40B4-BE49-F238E27FC236}">
                <a16:creationId xmlns:a16="http://schemas.microsoft.com/office/drawing/2014/main" id="{40C2B2A8-C8C5-4949-BE5E-EE6587BCE97A}"/>
              </a:ext>
            </a:extLst>
          </p:cNvPr>
          <p:cNvSpPr txBox="1"/>
          <p:nvPr/>
        </p:nvSpPr>
        <p:spPr>
          <a:xfrm>
            <a:off x="9174735" y="585726"/>
            <a:ext cx="3142771" cy="369332"/>
          </a:xfrm>
          <a:prstGeom prst="rect">
            <a:avLst/>
          </a:prstGeom>
          <a:noFill/>
        </p:spPr>
        <p:txBody>
          <a:bodyPr wrap="square" rtlCol="0">
            <a:spAutoFit/>
          </a:bodyPr>
          <a:lstStyle/>
          <a:p>
            <a:r>
              <a:rPr lang="en-US">
                <a:hlinkClick r:id="rId4"/>
              </a:rPr>
              <a:t>Liquid Instrument's Moku:Lab</a:t>
            </a:r>
            <a:endParaRPr lang="en-US"/>
          </a:p>
        </p:txBody>
      </p:sp>
    </p:spTree>
    <p:extLst>
      <p:ext uri="{BB962C8B-B14F-4D97-AF65-F5344CB8AC3E}">
        <p14:creationId xmlns:p14="http://schemas.microsoft.com/office/powerpoint/2010/main" val="3736259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B321-285B-44A5-820D-22828FD5BB44}"/>
              </a:ext>
            </a:extLst>
          </p:cNvPr>
          <p:cNvSpPr>
            <a:spLocks noGrp="1"/>
          </p:cNvSpPr>
          <p:nvPr>
            <p:ph type="title"/>
          </p:nvPr>
        </p:nvSpPr>
        <p:spPr/>
        <p:txBody>
          <a:bodyPr/>
          <a:lstStyle/>
          <a:p>
            <a:r>
              <a:rPr lang="en-US"/>
              <a:t>Final Project</a:t>
            </a:r>
          </a:p>
        </p:txBody>
      </p:sp>
      <p:pic>
        <p:nvPicPr>
          <p:cNvPr id="5" name="Picture 4">
            <a:extLst>
              <a:ext uri="{FF2B5EF4-FFF2-40B4-BE49-F238E27FC236}">
                <a16:creationId xmlns:a16="http://schemas.microsoft.com/office/drawing/2014/main" id="{880EBF46-2094-46D9-AE31-E4C20DCFF6F0}"/>
              </a:ext>
            </a:extLst>
          </p:cNvPr>
          <p:cNvPicPr/>
          <p:nvPr/>
        </p:nvPicPr>
        <p:blipFill>
          <a:blip r:embed="rId2"/>
          <a:stretch>
            <a:fillRect/>
          </a:stretch>
        </p:blipFill>
        <p:spPr>
          <a:xfrm>
            <a:off x="4435840" y="235722"/>
            <a:ext cx="6917960" cy="5696197"/>
          </a:xfrm>
          <a:prstGeom prst="rect">
            <a:avLst/>
          </a:prstGeom>
        </p:spPr>
      </p:pic>
    </p:spTree>
    <p:extLst>
      <p:ext uri="{BB962C8B-B14F-4D97-AF65-F5344CB8AC3E}">
        <p14:creationId xmlns:p14="http://schemas.microsoft.com/office/powerpoint/2010/main" val="61945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ADC1-DD1E-44BD-8D26-6B7121B80419}"/>
              </a:ext>
            </a:extLst>
          </p:cNvPr>
          <p:cNvSpPr>
            <a:spLocks noGrp="1"/>
          </p:cNvSpPr>
          <p:nvPr>
            <p:ph type="title"/>
          </p:nvPr>
        </p:nvSpPr>
        <p:spPr/>
        <p:txBody>
          <a:bodyPr/>
          <a:lstStyle/>
          <a:p>
            <a:r>
              <a:rPr lang="en-US"/>
              <a:t>Final Project</a:t>
            </a:r>
          </a:p>
        </p:txBody>
      </p:sp>
      <p:pic>
        <p:nvPicPr>
          <p:cNvPr id="4" name="uSAFABOT">
            <a:hlinkClick r:id="" action="ppaction://media"/>
            <a:extLst>
              <a:ext uri="{FF2B5EF4-FFF2-40B4-BE49-F238E27FC236}">
                <a16:creationId xmlns:a16="http://schemas.microsoft.com/office/drawing/2014/main" id="{76CC20B2-BE93-4403-A977-8F2BD2B358C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670454" y="1025709"/>
            <a:ext cx="8851093" cy="4978359"/>
          </a:xfrm>
        </p:spPr>
      </p:pic>
    </p:spTree>
    <p:extLst>
      <p:ext uri="{BB962C8B-B14F-4D97-AF65-F5344CB8AC3E}">
        <p14:creationId xmlns:p14="http://schemas.microsoft.com/office/powerpoint/2010/main" val="93182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B37E-A6FE-4618-B5F5-743DC43FF1F8}"/>
              </a:ext>
            </a:extLst>
          </p:cNvPr>
          <p:cNvSpPr>
            <a:spLocks noGrp="1"/>
          </p:cNvSpPr>
          <p:nvPr>
            <p:ph type="title"/>
          </p:nvPr>
        </p:nvSpPr>
        <p:spPr>
          <a:xfrm>
            <a:off x="838199" y="365125"/>
            <a:ext cx="11247023" cy="1325563"/>
          </a:xfrm>
        </p:spPr>
        <p:txBody>
          <a:bodyPr/>
          <a:lstStyle/>
          <a:p>
            <a:r>
              <a:rPr lang="en-US"/>
              <a:t>Results					</a:t>
            </a:r>
            <a:r>
              <a:rPr lang="en-US" sz="1400"/>
              <a:t>(N=23 for original course; N=47 for redesigned course)</a:t>
            </a:r>
            <a:endParaRPr lang="en-US"/>
          </a:p>
        </p:txBody>
      </p:sp>
      <p:graphicFrame>
        <p:nvGraphicFramePr>
          <p:cNvPr id="4" name="Chart 3">
            <a:extLst>
              <a:ext uri="{FF2B5EF4-FFF2-40B4-BE49-F238E27FC236}">
                <a16:creationId xmlns:a16="http://schemas.microsoft.com/office/drawing/2014/main" id="{A4432966-287E-4802-98A9-2E51ED3BE47A}"/>
              </a:ext>
            </a:extLst>
          </p:cNvPr>
          <p:cNvGraphicFramePr/>
          <p:nvPr>
            <p:extLst>
              <p:ext uri="{D42A27DB-BD31-4B8C-83A1-F6EECF244321}">
                <p14:modId xmlns:p14="http://schemas.microsoft.com/office/powerpoint/2010/main" val="1296886591"/>
              </p:ext>
            </p:extLst>
          </p:nvPr>
        </p:nvGraphicFramePr>
        <p:xfrm>
          <a:off x="671891" y="1109323"/>
          <a:ext cx="10848218" cy="49303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8890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97C9-4C6D-4D43-8E98-29C33D40CEC3}"/>
              </a:ext>
            </a:extLst>
          </p:cNvPr>
          <p:cNvSpPr>
            <a:spLocks noGrp="1"/>
          </p:cNvSpPr>
          <p:nvPr>
            <p:ph type="title"/>
          </p:nvPr>
        </p:nvSpPr>
        <p:spPr/>
        <p:txBody>
          <a:bodyPr/>
          <a:lstStyle/>
          <a:p>
            <a:r>
              <a:rPr lang="en-US"/>
              <a:t>Anecdotal Results</a:t>
            </a:r>
          </a:p>
        </p:txBody>
      </p:sp>
      <p:sp>
        <p:nvSpPr>
          <p:cNvPr id="3" name="Content Placeholder 2">
            <a:extLst>
              <a:ext uri="{FF2B5EF4-FFF2-40B4-BE49-F238E27FC236}">
                <a16:creationId xmlns:a16="http://schemas.microsoft.com/office/drawing/2014/main" id="{081445DC-7905-48F6-B05C-CC444D6D4C2B}"/>
              </a:ext>
            </a:extLst>
          </p:cNvPr>
          <p:cNvSpPr>
            <a:spLocks noGrp="1"/>
          </p:cNvSpPr>
          <p:nvPr>
            <p:ph sz="half" idx="1"/>
          </p:nvPr>
        </p:nvSpPr>
        <p:spPr>
          <a:xfrm>
            <a:off x="838200" y="1149430"/>
            <a:ext cx="10515599" cy="3880694"/>
          </a:xfrm>
        </p:spPr>
        <p:txBody>
          <a:bodyPr/>
          <a:lstStyle/>
          <a:p>
            <a:r>
              <a:rPr lang="en-US" sz="2400"/>
              <a:t>“This course has probably been my favorite course I have ever taken, not just at USAFA, but also in all my education thus far.” </a:t>
            </a:r>
          </a:p>
          <a:p>
            <a:r>
              <a:rPr lang="en-US" sz="2400"/>
              <a:t>Another student who spent much more time than required working on μSAFABOT, said he did so “not because [he] had to, to earn a grade, but because [he] was engaged and passionate about the nature of the class and what [he] was learning.” </a:t>
            </a:r>
          </a:p>
          <a:p>
            <a:r>
              <a:rPr lang="en-US" sz="2400"/>
              <a:t>One student commented that the course “motivated [him] to pursue graduate school for robotics and become an instructor at USAFA through the graduate school program.” </a:t>
            </a:r>
          </a:p>
          <a:p>
            <a:r>
              <a:rPr lang="en-US" sz="2400"/>
              <a:t>Another student saw the hands-on format of the class and focus on μSAFABOT “lead [him] to take more in-depth robotics courses…and an internship with the NSA focusing on Artificial Intelligence and Machine Learning.” </a:t>
            </a:r>
          </a:p>
        </p:txBody>
      </p:sp>
    </p:spTree>
    <p:extLst>
      <p:ext uri="{BB962C8B-B14F-4D97-AF65-F5344CB8AC3E}">
        <p14:creationId xmlns:p14="http://schemas.microsoft.com/office/powerpoint/2010/main" val="318253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B37E-A6FE-4618-B5F5-743DC43FF1F8}"/>
              </a:ext>
            </a:extLst>
          </p:cNvPr>
          <p:cNvSpPr>
            <a:spLocks noGrp="1"/>
          </p:cNvSpPr>
          <p:nvPr>
            <p:ph type="title"/>
          </p:nvPr>
        </p:nvSpPr>
        <p:spPr>
          <a:xfrm>
            <a:off x="838200" y="365125"/>
            <a:ext cx="10515600" cy="1325563"/>
          </a:xfrm>
        </p:spPr>
        <p:txBody>
          <a:bodyPr/>
          <a:lstStyle/>
          <a:p>
            <a:r>
              <a:rPr lang="en-US"/>
              <a:t>Future Work</a:t>
            </a:r>
          </a:p>
        </p:txBody>
      </p:sp>
      <p:pic>
        <p:nvPicPr>
          <p:cNvPr id="4" name="Picture 2" descr="Raspberry Pi 4 Model B - 4Gb - OKdo">
            <a:extLst>
              <a:ext uri="{FF2B5EF4-FFF2-40B4-BE49-F238E27FC236}">
                <a16:creationId xmlns:a16="http://schemas.microsoft.com/office/drawing/2014/main" id="{314502E4-7D0F-4335-9DFF-351327AC2B4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rot="1345779">
            <a:off x="995987" y="1787792"/>
            <a:ext cx="3662007" cy="2407991"/>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ROS packages for your robotics application - Pilz US">
            <a:extLst>
              <a:ext uri="{FF2B5EF4-FFF2-40B4-BE49-F238E27FC236}">
                <a16:creationId xmlns:a16="http://schemas.microsoft.com/office/drawing/2014/main" id="{F19AFA8B-F219-413C-AF40-A2E723243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843" y="1617471"/>
            <a:ext cx="4898036" cy="2748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697578-97EA-4E14-8E42-10BD04A54D07}"/>
              </a:ext>
            </a:extLst>
          </p:cNvPr>
          <p:cNvSpPr txBox="1"/>
          <p:nvPr/>
        </p:nvSpPr>
        <p:spPr>
          <a:xfrm>
            <a:off x="1834704" y="5174323"/>
            <a:ext cx="10111495" cy="523220"/>
          </a:xfrm>
          <a:prstGeom prst="rect">
            <a:avLst/>
          </a:prstGeom>
          <a:noFill/>
        </p:spPr>
        <p:txBody>
          <a:bodyPr wrap="square" rtlCol="0">
            <a:spAutoFit/>
          </a:bodyPr>
          <a:lstStyle/>
          <a:p>
            <a:r>
              <a:rPr lang="en-US" sz="2800">
                <a:latin typeface="Bahnschrift" panose="020B0502040204020203" pitchFamily="34" charset="0"/>
              </a:rPr>
              <a:t>https://github.com/AF-ROBOTICS/RoboticsLearningPlatform</a:t>
            </a:r>
          </a:p>
        </p:txBody>
      </p:sp>
      <p:pic>
        <p:nvPicPr>
          <p:cNvPr id="5" name="Picture 2">
            <a:extLst>
              <a:ext uri="{FF2B5EF4-FFF2-40B4-BE49-F238E27FC236}">
                <a16:creationId xmlns:a16="http://schemas.microsoft.com/office/drawing/2014/main" id="{0CDF4DD9-28F2-4600-932D-47E7E2D1A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937760"/>
            <a:ext cx="996346" cy="9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05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ass on a white surface&#10;&#10;Description automatically generated with low confidence">
            <a:extLst>
              <a:ext uri="{FF2B5EF4-FFF2-40B4-BE49-F238E27FC236}">
                <a16:creationId xmlns:a16="http://schemas.microsoft.com/office/drawing/2014/main" id="{4CBBD422-27A1-46D0-A570-16B1AA0E906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725828" y="1663536"/>
            <a:ext cx="6367389" cy="5039222"/>
          </a:xfrm>
          <a:prstGeom prst="rect">
            <a:avLst/>
          </a:prstGeom>
        </p:spPr>
      </p:pic>
      <p:sp>
        <p:nvSpPr>
          <p:cNvPr id="2" name="Content Placeholder 1">
            <a:extLst>
              <a:ext uri="{FF2B5EF4-FFF2-40B4-BE49-F238E27FC236}">
                <a16:creationId xmlns:a16="http://schemas.microsoft.com/office/drawing/2014/main" id="{911CDD33-FD50-4EC1-A61A-74C12A369339}"/>
              </a:ext>
            </a:extLst>
          </p:cNvPr>
          <p:cNvSpPr>
            <a:spLocks noGrp="1"/>
          </p:cNvSpPr>
          <p:nvPr>
            <p:ph idx="1"/>
          </p:nvPr>
        </p:nvSpPr>
        <p:spPr>
          <a:xfrm>
            <a:off x="3790227" y="5452887"/>
            <a:ext cx="7657135" cy="1403634"/>
          </a:xfrm>
        </p:spPr>
        <p:txBody>
          <a:bodyPr/>
          <a:lstStyle/>
          <a:p>
            <a:r>
              <a:rPr lang="en-US"/>
              <a:t>Captain Steven M. Beyer</a:t>
            </a:r>
          </a:p>
          <a:p>
            <a:pPr lvl="1"/>
            <a:r>
              <a:rPr lang="en-US"/>
              <a:t>United States Air Force Academy</a:t>
            </a:r>
          </a:p>
          <a:p>
            <a:pPr lvl="1"/>
            <a:r>
              <a:rPr lang="en-US"/>
              <a:t>Electrical and Computer Engineering</a:t>
            </a:r>
          </a:p>
        </p:txBody>
      </p:sp>
      <p:sp>
        <p:nvSpPr>
          <p:cNvPr id="3" name="Title 2">
            <a:extLst>
              <a:ext uri="{FF2B5EF4-FFF2-40B4-BE49-F238E27FC236}">
                <a16:creationId xmlns:a16="http://schemas.microsoft.com/office/drawing/2014/main" id="{66E3C143-721A-44AE-9993-A131369C5D22}"/>
              </a:ext>
            </a:extLst>
          </p:cNvPr>
          <p:cNvSpPr>
            <a:spLocks noGrp="1"/>
          </p:cNvSpPr>
          <p:nvPr>
            <p:ph type="title"/>
          </p:nvPr>
        </p:nvSpPr>
        <p:spPr>
          <a:xfrm>
            <a:off x="3790227" y="262412"/>
            <a:ext cx="8238591" cy="1325563"/>
          </a:xfrm>
        </p:spPr>
        <p:txBody>
          <a:bodyPr/>
          <a:lstStyle/>
          <a:p>
            <a:pPr algn="ctr"/>
            <a:r>
              <a:rPr lang="en-US" sz="3600"/>
              <a:t>µSAFABOT: A Robotics Learning Platform for a Hands-On Laboratory Approach to an Introductory ECE Course</a:t>
            </a:r>
            <a:br>
              <a:rPr lang="en-US"/>
            </a:br>
            <a:endParaRPr lang="en-US"/>
          </a:p>
        </p:txBody>
      </p:sp>
    </p:spTree>
    <p:extLst>
      <p:ext uri="{BB962C8B-B14F-4D97-AF65-F5344CB8AC3E}">
        <p14:creationId xmlns:p14="http://schemas.microsoft.com/office/powerpoint/2010/main" val="2707617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7568-5DA6-44A3-B991-37ED8A669FB9}"/>
              </a:ext>
            </a:extLst>
          </p:cNvPr>
          <p:cNvSpPr>
            <a:spLocks noGrp="1"/>
          </p:cNvSpPr>
          <p:nvPr>
            <p:ph type="title"/>
          </p:nvPr>
        </p:nvSpPr>
        <p:spPr/>
        <p:txBody>
          <a:bodyPr/>
          <a:lstStyle/>
          <a:p>
            <a:r>
              <a:rPr lang="en-US"/>
              <a:t>Motivation</a:t>
            </a:r>
          </a:p>
        </p:txBody>
      </p:sp>
      <p:graphicFrame>
        <p:nvGraphicFramePr>
          <p:cNvPr id="4" name="Chart 3"/>
          <p:cNvGraphicFramePr>
            <a:graphicFrameLocks/>
          </p:cNvGraphicFramePr>
          <p:nvPr>
            <p:extLst>
              <p:ext uri="{D42A27DB-BD31-4B8C-83A1-F6EECF244321}">
                <p14:modId xmlns:p14="http://schemas.microsoft.com/office/powerpoint/2010/main" val="1137861256"/>
              </p:ext>
            </p:extLst>
          </p:nvPr>
        </p:nvGraphicFramePr>
        <p:xfrm>
          <a:off x="704592" y="1027906"/>
          <a:ext cx="10377538" cy="4406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500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7568-5DA6-44A3-B991-37ED8A669FB9}"/>
              </a:ext>
            </a:extLst>
          </p:cNvPr>
          <p:cNvSpPr>
            <a:spLocks noGrp="1"/>
          </p:cNvSpPr>
          <p:nvPr>
            <p:ph type="title"/>
          </p:nvPr>
        </p:nvSpPr>
        <p:spPr/>
        <p:txBody>
          <a:bodyPr/>
          <a:lstStyle/>
          <a:p>
            <a:r>
              <a:rPr lang="en-US"/>
              <a:t>The Testbed:</a:t>
            </a:r>
            <a:br>
              <a:rPr lang="en-US"/>
            </a:br>
            <a:r>
              <a:rPr lang="en-US" sz="3600"/>
              <a:t>Physical Body</a:t>
            </a:r>
            <a:endParaRPr lang="en-US"/>
          </a:p>
        </p:txBody>
      </p:sp>
      <p:pic>
        <p:nvPicPr>
          <p:cNvPr id="4" name="Picture 3">
            <a:extLst>
              <a:ext uri="{FF2B5EF4-FFF2-40B4-BE49-F238E27FC236}">
                <a16:creationId xmlns:a16="http://schemas.microsoft.com/office/drawing/2014/main" id="{D75F43A9-D996-47DA-86C6-1D5F876C5680}"/>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775384" y="0"/>
            <a:ext cx="4755206" cy="6037252"/>
          </a:xfrm>
          <a:prstGeom prst="rect">
            <a:avLst/>
          </a:prstGeom>
          <a:noFill/>
          <a:ln>
            <a:noFill/>
          </a:ln>
        </p:spPr>
      </p:pic>
    </p:spTree>
    <p:extLst>
      <p:ext uri="{BB962C8B-B14F-4D97-AF65-F5344CB8AC3E}">
        <p14:creationId xmlns:p14="http://schemas.microsoft.com/office/powerpoint/2010/main" val="424142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7568-5DA6-44A3-B991-37ED8A669FB9}"/>
              </a:ext>
            </a:extLst>
          </p:cNvPr>
          <p:cNvSpPr>
            <a:spLocks noGrp="1"/>
          </p:cNvSpPr>
          <p:nvPr>
            <p:ph type="title"/>
          </p:nvPr>
        </p:nvSpPr>
        <p:spPr/>
        <p:txBody>
          <a:bodyPr/>
          <a:lstStyle/>
          <a:p>
            <a:r>
              <a:rPr lang="en-US"/>
              <a:t>The Testbed:</a:t>
            </a:r>
            <a:br>
              <a:rPr lang="en-US"/>
            </a:br>
            <a:r>
              <a:rPr lang="en-US" sz="3600"/>
              <a:t>Software Architecture</a:t>
            </a:r>
            <a:endParaRPr lang="en-US"/>
          </a:p>
        </p:txBody>
      </p:sp>
      <p:pic>
        <p:nvPicPr>
          <p:cNvPr id="5" name="Picture 4">
            <a:extLst>
              <a:ext uri="{FF2B5EF4-FFF2-40B4-BE49-F238E27FC236}">
                <a16:creationId xmlns:a16="http://schemas.microsoft.com/office/drawing/2014/main" id="{F9E9D97F-F8B3-454C-A12A-06F578A881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46162" y="365125"/>
            <a:ext cx="6485255" cy="5444491"/>
          </a:xfrm>
          <a:prstGeom prst="rect">
            <a:avLst/>
          </a:prstGeom>
        </p:spPr>
      </p:pic>
    </p:spTree>
    <p:extLst>
      <p:ext uri="{BB962C8B-B14F-4D97-AF65-F5344CB8AC3E}">
        <p14:creationId xmlns:p14="http://schemas.microsoft.com/office/powerpoint/2010/main" val="168211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7568-5DA6-44A3-B991-37ED8A669FB9}"/>
              </a:ext>
            </a:extLst>
          </p:cNvPr>
          <p:cNvSpPr>
            <a:spLocks noGrp="1"/>
          </p:cNvSpPr>
          <p:nvPr>
            <p:ph type="title"/>
          </p:nvPr>
        </p:nvSpPr>
        <p:spPr/>
        <p:txBody>
          <a:bodyPr/>
          <a:lstStyle/>
          <a:p>
            <a:r>
              <a:rPr lang="en-US"/>
              <a:t>The Testbed:</a:t>
            </a:r>
            <a:br>
              <a:rPr lang="en-US"/>
            </a:br>
            <a:r>
              <a:rPr lang="en-US" sz="3600"/>
              <a:t>Printed Circuit Board</a:t>
            </a:r>
            <a:endParaRPr lang="en-US"/>
          </a:p>
        </p:txBody>
      </p:sp>
      <p:pic>
        <p:nvPicPr>
          <p:cNvPr id="6" name="Picture 5" descr="Graphical user interface, application&#10;&#10;Description automatically generated">
            <a:extLst>
              <a:ext uri="{FF2B5EF4-FFF2-40B4-BE49-F238E27FC236}">
                <a16:creationId xmlns:a16="http://schemas.microsoft.com/office/drawing/2014/main" id="{1949AADA-C0B3-4263-8DAF-3AEA8AACD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935" y="1673216"/>
            <a:ext cx="9764130" cy="4255011"/>
          </a:xfrm>
          <a:prstGeom prst="rect">
            <a:avLst/>
          </a:prstGeom>
        </p:spPr>
      </p:pic>
    </p:spTree>
    <p:extLst>
      <p:ext uri="{BB962C8B-B14F-4D97-AF65-F5344CB8AC3E}">
        <p14:creationId xmlns:p14="http://schemas.microsoft.com/office/powerpoint/2010/main" val="373307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405AA-2619-4D71-8755-157826CDD8B5}"/>
              </a:ext>
            </a:extLst>
          </p:cNvPr>
          <p:cNvPicPr/>
          <p:nvPr/>
        </p:nvPicPr>
        <p:blipFill>
          <a:blip r:embed="rId3"/>
          <a:stretch>
            <a:fillRect/>
          </a:stretch>
        </p:blipFill>
        <p:spPr>
          <a:xfrm>
            <a:off x="2161083" y="772124"/>
            <a:ext cx="7869835" cy="5097774"/>
          </a:xfrm>
          <a:prstGeom prst="rect">
            <a:avLst/>
          </a:prstGeom>
        </p:spPr>
      </p:pic>
      <p:sp>
        <p:nvSpPr>
          <p:cNvPr id="2" name="Title 1">
            <a:extLst>
              <a:ext uri="{FF2B5EF4-FFF2-40B4-BE49-F238E27FC236}">
                <a16:creationId xmlns:a16="http://schemas.microsoft.com/office/drawing/2014/main" id="{EBF27568-5DA6-44A3-B991-37ED8A669FB9}"/>
              </a:ext>
            </a:extLst>
          </p:cNvPr>
          <p:cNvSpPr>
            <a:spLocks noGrp="1"/>
          </p:cNvSpPr>
          <p:nvPr>
            <p:ph type="title"/>
          </p:nvPr>
        </p:nvSpPr>
        <p:spPr/>
        <p:txBody>
          <a:bodyPr/>
          <a:lstStyle/>
          <a:p>
            <a:r>
              <a:rPr lang="en-US"/>
              <a:t>The Testbed:</a:t>
            </a:r>
            <a:br>
              <a:rPr lang="en-US"/>
            </a:br>
            <a:r>
              <a:rPr lang="en-US" sz="3600"/>
              <a:t>Wiring Diagram</a:t>
            </a:r>
            <a:endParaRPr lang="en-US"/>
          </a:p>
        </p:txBody>
      </p:sp>
    </p:spTree>
    <p:extLst>
      <p:ext uri="{BB962C8B-B14F-4D97-AF65-F5344CB8AC3E}">
        <p14:creationId xmlns:p14="http://schemas.microsoft.com/office/powerpoint/2010/main" val="177737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F655-0108-42AD-B579-3BFB8699662C}"/>
              </a:ext>
            </a:extLst>
          </p:cNvPr>
          <p:cNvSpPr>
            <a:spLocks noGrp="1"/>
          </p:cNvSpPr>
          <p:nvPr>
            <p:ph type="title"/>
          </p:nvPr>
        </p:nvSpPr>
        <p:spPr/>
        <p:txBody>
          <a:bodyPr/>
          <a:lstStyle/>
          <a:p>
            <a:r>
              <a:rPr lang="en-US"/>
              <a:t>Syllabus</a:t>
            </a:r>
          </a:p>
        </p:txBody>
      </p:sp>
      <p:sp>
        <p:nvSpPr>
          <p:cNvPr id="3" name="Content Placeholder 2">
            <a:extLst>
              <a:ext uri="{FF2B5EF4-FFF2-40B4-BE49-F238E27FC236}">
                <a16:creationId xmlns:a16="http://schemas.microsoft.com/office/drawing/2014/main" id="{DE91D04E-9B70-4B3F-8B60-4B51256C0766}"/>
              </a:ext>
            </a:extLst>
          </p:cNvPr>
          <p:cNvSpPr>
            <a:spLocks noGrp="1"/>
          </p:cNvSpPr>
          <p:nvPr>
            <p:ph sz="half" idx="1"/>
          </p:nvPr>
        </p:nvSpPr>
        <p:spPr/>
        <p:txBody>
          <a:bodyPr/>
          <a:lstStyle/>
          <a:p>
            <a:r>
              <a:rPr lang="en-US"/>
              <a:t>Block 1: Introductory Topics (10 lessons)</a:t>
            </a:r>
          </a:p>
          <a:p>
            <a:r>
              <a:rPr lang="en-US"/>
              <a:t>Block 2: Robotics Design and Implementation (20 lessons)</a:t>
            </a:r>
          </a:p>
          <a:p>
            <a:r>
              <a:rPr lang="en-US"/>
              <a:t>Block 3: Maze Competition (10 lessons)</a:t>
            </a:r>
          </a:p>
        </p:txBody>
      </p:sp>
    </p:spTree>
    <p:extLst>
      <p:ext uri="{BB962C8B-B14F-4D97-AF65-F5344CB8AC3E}">
        <p14:creationId xmlns:p14="http://schemas.microsoft.com/office/powerpoint/2010/main" val="372634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B321-285B-44A5-820D-22828FD5BB44}"/>
              </a:ext>
            </a:extLst>
          </p:cNvPr>
          <p:cNvSpPr>
            <a:spLocks noGrp="1"/>
          </p:cNvSpPr>
          <p:nvPr>
            <p:ph type="title"/>
          </p:nvPr>
        </p:nvSpPr>
        <p:spPr/>
        <p:txBody>
          <a:bodyPr/>
          <a:lstStyle/>
          <a:p>
            <a:r>
              <a:rPr lang="en-US"/>
              <a:t>Laboratories</a:t>
            </a:r>
          </a:p>
        </p:txBody>
      </p:sp>
      <p:pic>
        <p:nvPicPr>
          <p:cNvPr id="4" name="Picture 3">
            <a:extLst>
              <a:ext uri="{FF2B5EF4-FFF2-40B4-BE49-F238E27FC236}">
                <a16:creationId xmlns:a16="http://schemas.microsoft.com/office/drawing/2014/main" id="{E2572C69-E4E2-46B4-9045-F3261E07E264}"/>
              </a:ext>
            </a:extLst>
          </p:cNvPr>
          <p:cNvPicPr/>
          <p:nvPr/>
        </p:nvPicPr>
        <p:blipFill>
          <a:blip r:embed="rId3"/>
          <a:stretch>
            <a:fillRect/>
          </a:stretch>
        </p:blipFill>
        <p:spPr>
          <a:xfrm>
            <a:off x="1884434" y="1033858"/>
            <a:ext cx="8423132" cy="4930551"/>
          </a:xfrm>
          <a:prstGeom prst="rect">
            <a:avLst/>
          </a:prstGeom>
        </p:spPr>
      </p:pic>
    </p:spTree>
    <p:extLst>
      <p:ext uri="{BB962C8B-B14F-4D97-AF65-F5344CB8AC3E}">
        <p14:creationId xmlns:p14="http://schemas.microsoft.com/office/powerpoint/2010/main" val="1446351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TotalTime>
  <Words>1336</Words>
  <Application>Microsoft Office PowerPoint</Application>
  <PresentationFormat>Widescreen</PresentationFormat>
  <Paragraphs>56</Paragraphs>
  <Slides>15</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Bahnschrift</vt:lpstr>
      <vt:lpstr>Calibri</vt:lpstr>
      <vt:lpstr>Calibri Light</vt:lpstr>
      <vt:lpstr>Times New Roman</vt:lpstr>
      <vt:lpstr>Office Theme</vt:lpstr>
      <vt:lpstr>PowerPoint Presentation</vt:lpstr>
      <vt:lpstr>µSAFABOT: A Robotics Learning Platform for a Hands-On Laboratory Approach to an Introductory ECE Course </vt:lpstr>
      <vt:lpstr>Motivation</vt:lpstr>
      <vt:lpstr>The Testbed: Physical Body</vt:lpstr>
      <vt:lpstr>The Testbed: Software Architecture</vt:lpstr>
      <vt:lpstr>The Testbed: Printed Circuit Board</vt:lpstr>
      <vt:lpstr>The Testbed: Wiring Diagram</vt:lpstr>
      <vt:lpstr>Syllabus</vt:lpstr>
      <vt:lpstr>Laboratories</vt:lpstr>
      <vt:lpstr>State of the Art Instrumentation</vt:lpstr>
      <vt:lpstr>Final Project</vt:lpstr>
      <vt:lpstr>Final Project</vt:lpstr>
      <vt:lpstr>Results     (N=23 for original course; N=47 for redesigned course)</vt:lpstr>
      <vt:lpstr>Anecdotal Results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Rigolosi</dc:creator>
  <cp:lastModifiedBy>Beyer, Steven M Capt USAF USAFA DF/DFEC</cp:lastModifiedBy>
  <cp:revision>7</cp:revision>
  <dcterms:created xsi:type="dcterms:W3CDTF">2021-05-26T15:08:05Z</dcterms:created>
  <dcterms:modified xsi:type="dcterms:W3CDTF">2021-07-27T19:28:03Z</dcterms:modified>
</cp:coreProperties>
</file>